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97" r:id="rId2"/>
    <p:sldId id="257" r:id="rId3"/>
    <p:sldId id="256" r:id="rId4"/>
    <p:sldId id="258" r:id="rId5"/>
    <p:sldId id="275" r:id="rId6"/>
    <p:sldId id="259" r:id="rId7"/>
    <p:sldId id="356" r:id="rId8"/>
    <p:sldId id="270" r:id="rId9"/>
    <p:sldId id="280" r:id="rId10"/>
    <p:sldId id="262" r:id="rId11"/>
    <p:sldId id="357" r:id="rId12"/>
    <p:sldId id="358" r:id="rId13"/>
    <p:sldId id="359" r:id="rId14"/>
    <p:sldId id="360" r:id="rId15"/>
    <p:sldId id="265" r:id="rId16"/>
    <p:sldId id="261" r:id="rId17"/>
    <p:sldId id="334" r:id="rId18"/>
    <p:sldId id="281" r:id="rId19"/>
    <p:sldId id="263" r:id="rId20"/>
    <p:sldId id="260" r:id="rId21"/>
    <p:sldId id="271" r:id="rId22"/>
    <p:sldId id="266" r:id="rId23"/>
    <p:sldId id="367" r:id="rId24"/>
    <p:sldId id="362" r:id="rId25"/>
    <p:sldId id="363" r:id="rId26"/>
    <p:sldId id="364" r:id="rId27"/>
    <p:sldId id="365" r:id="rId28"/>
    <p:sldId id="366" r:id="rId29"/>
    <p:sldId id="361" r:id="rId30"/>
    <p:sldId id="282" r:id="rId31"/>
    <p:sldId id="272" r:id="rId32"/>
    <p:sldId id="264" r:id="rId33"/>
    <p:sldId id="328" r:id="rId34"/>
    <p:sldId id="352" r:id="rId35"/>
    <p:sldId id="330" r:id="rId36"/>
    <p:sldId id="353" r:id="rId37"/>
    <p:sldId id="354" r:id="rId38"/>
    <p:sldId id="355" r:id="rId39"/>
    <p:sldId id="276" r:id="rId40"/>
    <p:sldId id="286" r:id="rId41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>
          <p15:clr>
            <a:srgbClr val="A4A3A4"/>
          </p15:clr>
        </p15:guide>
        <p15:guide id="2" pos="3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CF74ED"/>
    <a:srgbClr val="0C1C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/>
    <p:restoredTop sz="94621"/>
  </p:normalViewPr>
  <p:slideViewPr>
    <p:cSldViewPr snapToGrid="0" showGuides="1">
      <p:cViewPr varScale="1">
        <p:scale>
          <a:sx n="104" d="100"/>
          <a:sy n="104" d="100"/>
        </p:scale>
        <p:origin x="732" y="108"/>
      </p:cViewPr>
      <p:guideLst>
        <p:guide orient="horz" pos="2140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2021/10/21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2021/10/21</a:t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Click to edit Master text style</a:t>
            </a:r>
          </a:p>
          <a:p>
            <a:pPr lvl="1" indent="0"/>
            <a:r>
              <a:rPr lang="zh-CN" altLang="en-US"/>
              <a:t>Second level</a:t>
            </a:r>
          </a:p>
          <a:p>
            <a:pPr lvl="2" indent="0"/>
            <a:r>
              <a:rPr lang="zh-CN" altLang="en-US"/>
              <a:t>Third leevel</a:t>
            </a:r>
          </a:p>
          <a:p>
            <a:pPr lvl="3" indent="0"/>
            <a:r>
              <a:rPr lang="zh-CN" altLang="en-US"/>
              <a:t>Fourth level</a:t>
            </a:r>
          </a:p>
          <a:p>
            <a:pPr lvl="4" indent="0"/>
            <a:r>
              <a:rPr lang="zh-CN" altLang="en-US"/>
              <a:t>Fifth level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87" name="文本框 13"/>
          <p:cNvSpPr txBox="1"/>
          <p:nvPr/>
        </p:nvSpPr>
        <p:spPr>
          <a:xfrm>
            <a:off x="152400" y="282575"/>
            <a:ext cx="281559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Perkenalkan...</a:t>
            </a:r>
          </a:p>
        </p:txBody>
      </p:sp>
      <p:grpSp>
        <p:nvGrpSpPr>
          <p:cNvPr id="1638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639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1182370" y="3782695"/>
            <a:ext cx="3794759" cy="767080"/>
            <a:chOff x="4514024" y="4639391"/>
            <a:chExt cx="1316679" cy="1518759"/>
          </a:xfrm>
          <a:solidFill>
            <a:schemeClr val="accent1">
              <a:lumMod val="50000"/>
            </a:schemeClr>
          </a:solidFill>
        </p:grpSpPr>
        <p:sp>
          <p:nvSpPr>
            <p:cNvPr id="15" name="椭圆 14"/>
            <p:cNvSpPr/>
            <p:nvPr/>
          </p:nvSpPr>
          <p:spPr>
            <a:xfrm>
              <a:off x="4514024" y="4639391"/>
              <a:ext cx="1316679" cy="1518759"/>
            </a:xfrm>
            <a:prstGeom prst="roundRect">
              <a:avLst/>
            </a:pr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2"/>
            <p:cNvSpPr txBox="1"/>
            <p:nvPr/>
          </p:nvSpPr>
          <p:spPr>
            <a:xfrm>
              <a:off x="4539787" y="4734956"/>
              <a:ext cx="1255430" cy="13377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Aep Hidayatuloh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Senior Data Analyst - StarCore Analytics</a:t>
              </a:r>
            </a:p>
          </p:txBody>
        </p:sp>
      </p:grpSp>
      <p:sp>
        <p:nvSpPr>
          <p:cNvPr id="16395" name="TextBox 2"/>
          <p:cNvSpPr txBox="1"/>
          <p:nvPr/>
        </p:nvSpPr>
        <p:spPr>
          <a:xfrm>
            <a:off x="6081395" y="1159510"/>
            <a:ext cx="41643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S1 Departemen Statistika </a:t>
            </a:r>
          </a:p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IPB University - tahun 2015</a:t>
            </a:r>
          </a:p>
        </p:txBody>
      </p:sp>
      <p:sp>
        <p:nvSpPr>
          <p:cNvPr id="23" name="椭圆 22"/>
          <p:cNvSpPr/>
          <p:nvPr/>
        </p:nvSpPr>
        <p:spPr>
          <a:xfrm>
            <a:off x="5089525" y="979170"/>
            <a:ext cx="864235" cy="86423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7" name="TextBox 2"/>
          <p:cNvSpPr txBox="1"/>
          <p:nvPr/>
        </p:nvSpPr>
        <p:spPr>
          <a:xfrm>
            <a:off x="6081395" y="1969135"/>
            <a:ext cx="581723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Statistician &amp; App Developer</a:t>
            </a:r>
            <a:r>
              <a:rPr lang="zh-CN" altLang="en-US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PT 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Ganesha Cipta Informatika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[2013-2015]</a:t>
            </a:r>
            <a:endParaRPr lang="zh-CN" altLang="en-US" sz="14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/>
            <a:r>
              <a:rPr lang="zh-CN" altLang="en-US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Customer Value Management</a:t>
            </a:r>
            <a:r>
              <a:rPr lang="zh-CN" altLang="en-US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PT Asuransi Jiwa Sequislife [201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-201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  <a:p>
            <a:pPr defTabSz="914400"/>
            <a:r>
              <a:rPr lang="zh-CN" altLang="en-US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Senior Data Analyst</a:t>
            </a:r>
            <a:r>
              <a:rPr lang="zh-CN" altLang="en-US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StarCore Analytics [201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Sekarang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</p:txBody>
      </p:sp>
      <p:sp>
        <p:nvSpPr>
          <p:cNvPr id="27" name="椭圆 26"/>
          <p:cNvSpPr/>
          <p:nvPr/>
        </p:nvSpPr>
        <p:spPr>
          <a:xfrm>
            <a:off x="5089525" y="1931035"/>
            <a:ext cx="864235" cy="86423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9" name="TextBox 2"/>
          <p:cNvSpPr txBox="1"/>
          <p:nvPr/>
        </p:nvSpPr>
        <p:spPr>
          <a:xfrm>
            <a:off x="6081395" y="2941955"/>
            <a:ext cx="45637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Email     	: aephidayatuloh.mail@gmail.com</a:t>
            </a:r>
          </a:p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  	: https://github.com/aephidayatuloh</a:t>
            </a:r>
          </a:p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RPubs	: </a:t>
            </a:r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https://rpubs.com/aephidayatuloh</a:t>
            </a:r>
            <a:endParaRPr lang="en-US" altLang="zh-CN" sz="14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089525" y="2872105"/>
            <a:ext cx="864235" cy="86423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173345" y="1045210"/>
            <a:ext cx="731520" cy="731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247640" y="2088515"/>
            <a:ext cx="548640" cy="548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" name="Oval 69"/>
          <p:cNvSpPr>
            <a:spLocks noChangeArrowheads="1"/>
          </p:cNvSpPr>
          <p:nvPr/>
        </p:nvSpPr>
        <p:spPr bwMode="auto">
          <a:xfrm>
            <a:off x="5202873" y="2988310"/>
            <a:ext cx="640080" cy="640080"/>
          </a:xfrm>
          <a:prstGeom prst="ellipse">
            <a:avLst/>
          </a:prstGeom>
          <a:noFill/>
          <a:ln w="30163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lIns="72751" tIns="36376" rIns="72751" bIns="36376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Freeform 70"/>
          <p:cNvSpPr/>
          <p:nvPr/>
        </p:nvSpPr>
        <p:spPr bwMode="auto">
          <a:xfrm>
            <a:off x="5302885" y="3158173"/>
            <a:ext cx="365760" cy="365760"/>
          </a:xfrm>
          <a:custGeom>
            <a:avLst/>
            <a:gdLst>
              <a:gd name="T0" fmla="*/ 139 w 208"/>
              <a:gd name="T1" fmla="*/ 208 h 208"/>
              <a:gd name="T2" fmla="*/ 104 w 208"/>
              <a:gd name="T3" fmla="*/ 104 h 208"/>
              <a:gd name="T4" fmla="*/ 0 w 208"/>
              <a:gd name="T5" fmla="*/ 69 h 208"/>
              <a:gd name="T6" fmla="*/ 208 w 208"/>
              <a:gd name="T7" fmla="*/ 0 h 208"/>
              <a:gd name="T8" fmla="*/ 139 w 208"/>
              <a:gd name="T9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" h="208">
                <a:moveTo>
                  <a:pt x="139" y="208"/>
                </a:moveTo>
                <a:lnTo>
                  <a:pt x="104" y="104"/>
                </a:lnTo>
                <a:lnTo>
                  <a:pt x="0" y="69"/>
                </a:lnTo>
                <a:lnTo>
                  <a:pt x="208" y="0"/>
                </a:lnTo>
                <a:lnTo>
                  <a:pt x="139" y="208"/>
                </a:lnTo>
                <a:close/>
              </a:path>
            </a:pathLst>
          </a:custGeom>
          <a:noFill/>
          <a:ln w="30163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lIns="72751" tIns="36376" rIns="72751" bIns="36376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96795" y="5249545"/>
            <a:ext cx="2484755" cy="718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tx1"/>
                </a:solidFill>
              </a:rPr>
              <a:t>Komunitas 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R Indonesia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66645" y="4813934"/>
            <a:ext cx="2761615" cy="491490"/>
            <a:chOff x="3829050" y="4845099"/>
            <a:chExt cx="3037341" cy="533525"/>
          </a:xfrm>
        </p:grpSpPr>
        <p:pic>
          <p:nvPicPr>
            <p:cNvPr id="1026" name="Picture 2" descr="Hasil gambar untuk telegram logo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050" y="4880255"/>
              <a:ext cx="439992" cy="43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62217" y="4845099"/>
              <a:ext cx="2604174" cy="533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telegram community 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https://t.me/GNURIndonesia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2" descr="GitHub - indo-r/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85" y="4821555"/>
            <a:ext cx="887730" cy="1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plikasi_analisis_data_untuk_bisnis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903" y="4064635"/>
            <a:ext cx="1445895" cy="1908810"/>
          </a:xfrm>
          <a:prstGeom prst="rect">
            <a:avLst/>
          </a:prstGeom>
        </p:spPr>
      </p:pic>
      <p:pic>
        <p:nvPicPr>
          <p:cNvPr id="6" name="Picture 5" descr="pengantar-pemrograman-R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8713" y="4038600"/>
            <a:ext cx="1422347" cy="20116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 descr="aplikasi_analisis_data_untuk_bisnis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663" y="4039235"/>
            <a:ext cx="1523158" cy="20110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 descr="D:\aephidayatuloh\photos&amp;videos\rotate-IMG_20171021_103908.jpgrotate-IMG_20171021_103908"/>
          <p:cNvPicPr>
            <a:picLocks noChangeAspect="1"/>
          </p:cNvPicPr>
          <p:nvPr/>
        </p:nvPicPr>
        <p:blipFill>
          <a:blip r:embed="rId9"/>
          <a:srcRect l="10013" r="6951"/>
          <a:stretch>
            <a:fillRect/>
          </a:stretch>
        </p:blipFill>
        <p:spPr>
          <a:xfrm rot="5400000">
            <a:off x="1589405" y="958215"/>
            <a:ext cx="2952115" cy="2668270"/>
          </a:xfrm>
          <a:prstGeom prst="hexagon">
            <a:avLst/>
          </a:prstGeom>
          <a:ln w="31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1"/>
          <a:stretch/>
        </p:blipFill>
        <p:spPr>
          <a:xfrm>
            <a:off x="8284292" y="4038600"/>
            <a:ext cx="1304541" cy="2011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5D87BB-92AF-4DE4-86A1-F533D9092330}"/>
              </a:ext>
            </a:extLst>
          </p:cNvPr>
          <p:cNvSpPr txBox="1"/>
          <p:nvPr/>
        </p:nvSpPr>
        <p:spPr>
          <a:xfrm>
            <a:off x="5178558" y="6050280"/>
            <a:ext cx="1422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https://bookdown.org/aepstk/intror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91C00E-50AC-41C8-B41A-470A8EE1E709}"/>
              </a:ext>
            </a:extLst>
          </p:cNvPr>
          <p:cNvSpPr txBox="1"/>
          <p:nvPr/>
        </p:nvSpPr>
        <p:spPr>
          <a:xfrm>
            <a:off x="6642284" y="6050280"/>
            <a:ext cx="16059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https://bookdown.org</a:t>
            </a:r>
          </a:p>
          <a:p>
            <a:r>
              <a:rPr lang="en-US" sz="1050" dirty="0"/>
              <a:t>/</a:t>
            </a:r>
            <a:r>
              <a:rPr lang="en-US" sz="1050" dirty="0" err="1"/>
              <a:t>aepstk</a:t>
            </a:r>
            <a:r>
              <a:rPr lang="en-US" sz="1050" dirty="0"/>
              <a:t>/</a:t>
            </a:r>
            <a:r>
              <a:rPr lang="en-US" sz="1050" dirty="0" err="1"/>
              <a:t>analisisdatabisnis</a:t>
            </a:r>
            <a:endParaRPr 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9875E-5919-4354-82BE-3AC10C230FA8}"/>
              </a:ext>
            </a:extLst>
          </p:cNvPr>
          <p:cNvSpPr txBox="1"/>
          <p:nvPr/>
        </p:nvSpPr>
        <p:spPr>
          <a:xfrm rot="19297765">
            <a:off x="5197763" y="4778329"/>
            <a:ext cx="137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DRAFT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86E78F-D40E-448D-8B99-600937B69B0D}"/>
              </a:ext>
            </a:extLst>
          </p:cNvPr>
          <p:cNvSpPr txBox="1"/>
          <p:nvPr/>
        </p:nvSpPr>
        <p:spPr>
          <a:xfrm rot="19297765">
            <a:off x="6800330" y="4736761"/>
            <a:ext cx="137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3" name="文本框 13"/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1208752" y="2266542"/>
            <a:ext cx="2506663" cy="5539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pencatatan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transaksi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0" name="TextBox 13"/>
          <p:cNvSpPr txBox="1"/>
          <p:nvPr/>
        </p:nvSpPr>
        <p:spPr>
          <a:xfrm>
            <a:off x="1501131" y="3826737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Member</a:t>
            </a:r>
          </a:p>
        </p:txBody>
      </p:sp>
      <p:sp>
        <p:nvSpPr>
          <p:cNvPr id="20491" name="TextBox 13"/>
          <p:cNvSpPr txBox="1"/>
          <p:nvPr/>
        </p:nvSpPr>
        <p:spPr>
          <a:xfrm>
            <a:off x="1231891" y="4112487"/>
            <a:ext cx="2490788" cy="5539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member yang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sudah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terdaftar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4" name="TextBox 13"/>
          <p:cNvSpPr txBox="1"/>
          <p:nvPr/>
        </p:nvSpPr>
        <p:spPr>
          <a:xfrm>
            <a:off x="8626822" y="3826737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Sub-product</a:t>
            </a:r>
          </a:p>
        </p:txBody>
      </p:sp>
      <p:sp>
        <p:nvSpPr>
          <p:cNvPr id="20495" name="TextBox 13"/>
          <p:cNvSpPr txBox="1"/>
          <p:nvPr/>
        </p:nvSpPr>
        <p:spPr>
          <a:xfrm>
            <a:off x="8367425" y="4112487"/>
            <a:ext cx="2489200" cy="83099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lebih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mendetilkan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(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gramasi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poin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6" name="TextBox 13"/>
          <p:cNvSpPr txBox="1"/>
          <p:nvPr/>
        </p:nvSpPr>
        <p:spPr>
          <a:xfrm>
            <a:off x="8538240" y="2021114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Product</a:t>
            </a:r>
          </a:p>
        </p:txBody>
      </p:sp>
      <p:sp>
        <p:nvSpPr>
          <p:cNvPr id="20497" name="TextBox 13"/>
          <p:cNvSpPr txBox="1"/>
          <p:nvPr/>
        </p:nvSpPr>
        <p:spPr>
          <a:xfrm>
            <a:off x="8172162" y="2266542"/>
            <a:ext cx="2684463" cy="5539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Nama-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kategorisasinya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486247" y="1911577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Transaction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4037995" y="2283369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矩形 12">
            <a:extLst>
              <a:ext uri="{FF2B5EF4-FFF2-40B4-BE49-F238E27FC236}">
                <a16:creationId xmlns:a16="http://schemas.microsoft.com/office/drawing/2014/main" id="{C2F7F516-F1B6-4009-AB1E-551DAB89CA10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3341623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pencatatan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transaksi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Transaction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53066"/>
              </p:ext>
            </p:extLst>
          </p:nvPr>
        </p:nvGraphicFramePr>
        <p:xfrm>
          <a:off x="1353638" y="2110222"/>
          <a:ext cx="6072398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74379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726783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046234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  <a:gridCol w="668034">
                  <a:extLst>
                    <a:ext uri="{9D8B030D-6E8A-4147-A177-3AD203B41FA5}">
                      <a16:colId xmlns:a16="http://schemas.microsoft.com/office/drawing/2014/main" val="3172689527"/>
                    </a:ext>
                  </a:extLst>
                </a:gridCol>
                <a:gridCol w="975543">
                  <a:extLst>
                    <a:ext uri="{9D8B030D-6E8A-4147-A177-3AD203B41FA5}">
                      <a16:colId xmlns:a16="http://schemas.microsoft.com/office/drawing/2014/main" val="1939159639"/>
                    </a:ext>
                  </a:extLst>
                </a:gridCol>
                <a:gridCol w="1781425">
                  <a:extLst>
                    <a:ext uri="{9D8B030D-6E8A-4147-A177-3AD203B41FA5}">
                      <a16:colId xmlns:a16="http://schemas.microsoft.com/office/drawing/2014/main" val="2995608000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FKMemberID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SubProductID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Qty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PricePerUnit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TransactionDatetime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2019-04-13 20:18:00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2019-08-30 12:04:00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2019-09-04 13:08:00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2019-08-27 13:22:00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2019-10-11 19:49:00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2019-10-29 20:20:00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2019-10-31 09:23:00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2019-11-14 10:10:00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2019-09-13 06:23:00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2019-09-16 20:35:00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2019-09-24 17:14:00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2019-01-04 09:07:00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2019-08-08 14:14:00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2019-02-19 09:28:00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2019-03-19 14:37:00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03B38F90-0015-4304-96E3-9B7C52C0FAD3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7718816B-1092-40D3-BB90-373F44031FBC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26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4049621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member yang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sudah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terdaftar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Membership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825707"/>
              </p:ext>
            </p:extLst>
          </p:nvPr>
        </p:nvGraphicFramePr>
        <p:xfrm>
          <a:off x="1396779" y="2110221"/>
          <a:ext cx="5379808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3214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1290560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228257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  <a:gridCol w="1717777">
                  <a:extLst>
                    <a:ext uri="{9D8B030D-6E8A-4147-A177-3AD203B41FA5}">
                      <a16:colId xmlns:a16="http://schemas.microsoft.com/office/drawing/2014/main" val="3172689527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MemberID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JoinDate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Dependant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YoungestDepDOB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2016-07-25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2013-08-23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2017-10-05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2012-12-23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2017-07-06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2014-12-17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2016-08-01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2017-10-02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2014-12-17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2017-06-16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2016-01-02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2014-06-02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2017-05-31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2015-11-08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2017-06-22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2014-08-20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2017-07-27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2016-06-05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2015-09-24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2017-06-23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2015-10-10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2017-07-20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2016-05-25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2016-05-08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2017-10-24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2016-05-07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3F045B18-0421-4A2C-BD33-8CEC8B2937E8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B66AD04B-FC71-4723-8339-55DB785E967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87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4548384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Nama-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kategorisasinya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Product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30624"/>
              </p:ext>
            </p:extLst>
          </p:nvPr>
        </p:nvGraphicFramePr>
        <p:xfrm>
          <a:off x="2169736" y="2125528"/>
          <a:ext cx="4226741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96003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1160357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670381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ProductLevel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B670FD24-2BC2-46C7-AC2A-1A6FB63FB7AF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330F9325-1905-4036-9A84-D5CDDBF0DEAB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94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4909608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lebih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mendetilkan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Subproduct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286415"/>
              </p:ext>
            </p:extLst>
          </p:nvPr>
        </p:nvGraphicFramePr>
        <p:xfrm>
          <a:off x="2669917" y="2125528"/>
          <a:ext cx="3597787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8273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987692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421822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E163FAF1-F076-4FBD-BAA4-D70790F566DF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1DEC6812-2DA5-4C19-80CA-2009B9F218D6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56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339" name="文本框 13"/>
          <p:cNvSpPr txBox="1"/>
          <p:nvPr/>
        </p:nvSpPr>
        <p:spPr>
          <a:xfrm>
            <a:off x="152400" y="282575"/>
            <a:ext cx="5016694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Rencana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340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4342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4343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961" y="4891088"/>
            <a:ext cx="1217612" cy="1217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4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437" y="3184525"/>
            <a:ext cx="1208659" cy="1217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750" y="1477963"/>
            <a:ext cx="1210033" cy="1219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1138092" y="1279525"/>
            <a:ext cx="2165350" cy="889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38092" y="4716463"/>
            <a:ext cx="2165350" cy="889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38092" y="2998788"/>
            <a:ext cx="2165350" cy="889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78080" y="1476375"/>
            <a:ext cx="477838" cy="4778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78080" y="3184525"/>
            <a:ext cx="477838" cy="4778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78080" y="4899025"/>
            <a:ext cx="477838" cy="4778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4352" name="文本框 21"/>
          <p:cNvSpPr txBox="1"/>
          <p:nvPr/>
        </p:nvSpPr>
        <p:spPr>
          <a:xfrm>
            <a:off x="4328967" y="1414463"/>
            <a:ext cx="2941511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Objektif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Tujuan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/Data</a:t>
            </a:r>
            <a:endParaRPr lang="zh-CN" altLang="en-US" sz="20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53" name="文本框 22"/>
          <p:cNvSpPr txBox="1"/>
          <p:nvPr/>
        </p:nvSpPr>
        <p:spPr>
          <a:xfrm>
            <a:off x="4328967" y="3184525"/>
            <a:ext cx="1867819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Sumber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20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54" name="文本框 23"/>
          <p:cNvSpPr txBox="1"/>
          <p:nvPr/>
        </p:nvSpPr>
        <p:spPr>
          <a:xfrm>
            <a:off x="4328967" y="4891088"/>
            <a:ext cx="3117200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Transformasi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Agregasi</a:t>
            </a:r>
            <a:endParaRPr lang="zh-CN" altLang="en-US" sz="20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55" name="矩形 24"/>
          <p:cNvSpPr/>
          <p:nvPr/>
        </p:nvSpPr>
        <p:spPr>
          <a:xfrm>
            <a:off x="4328967" y="1846561"/>
            <a:ext cx="2684463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Tentukan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objektif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tujuan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/data yang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akan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disiapkan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356" name="矩形 25"/>
          <p:cNvSpPr/>
          <p:nvPr/>
        </p:nvSpPr>
        <p:spPr>
          <a:xfrm>
            <a:off x="4328966" y="3619043"/>
            <a:ext cx="2684463" cy="1200329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Identifikasi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sumber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tabel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/data dan variable yang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dibutuhkan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357" name="矩形 26"/>
          <p:cNvSpPr/>
          <p:nvPr/>
        </p:nvSpPr>
        <p:spPr>
          <a:xfrm>
            <a:off x="4328967" y="5323958"/>
            <a:ext cx="2684463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Tentukan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perhitungan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agregasi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yang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diperlukan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26" name="组合 20">
            <a:extLst>
              <a:ext uri="{FF2B5EF4-FFF2-40B4-BE49-F238E27FC236}">
                <a16:creationId xmlns:a16="http://schemas.microsoft.com/office/drawing/2014/main" id="{91A41A76-7252-41B2-B5AE-5D9392E819B0}"/>
              </a:ext>
            </a:extLst>
          </p:cNvPr>
          <p:cNvGrpSpPr>
            <a:grpSpLocks noChangeAspect="1"/>
          </p:cNvGrpSpPr>
          <p:nvPr/>
        </p:nvGrpSpPr>
        <p:grpSpPr>
          <a:xfrm>
            <a:off x="7446167" y="2586733"/>
            <a:ext cx="3639915" cy="2088238"/>
            <a:chOff x="3352801" y="536575"/>
            <a:chExt cx="4268787" cy="2447926"/>
          </a:xfrm>
        </p:grpSpPr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A43357E1-175D-4441-9BB1-1EA285C41814}"/>
                </a:ext>
              </a:extLst>
            </p:cNvPr>
            <p:cNvSpPr/>
            <p:nvPr/>
          </p:nvSpPr>
          <p:spPr>
            <a:xfrm>
              <a:off x="3352801" y="725488"/>
              <a:ext cx="4268787" cy="1984375"/>
            </a:xfrm>
            <a:custGeom>
              <a:avLst/>
              <a:gdLst/>
              <a:ahLst/>
              <a:cxnLst>
                <a:cxn ang="0">
                  <a:pos x="1244906" y="1905301"/>
                </a:cxn>
                <a:cxn ang="0">
                  <a:pos x="3794895" y="1799870"/>
                </a:cxn>
                <a:cxn ang="0">
                  <a:pos x="3824984" y="150617"/>
                </a:cxn>
                <a:cxn ang="0">
                  <a:pos x="1086942" y="320060"/>
                </a:cxn>
                <a:cxn ang="0">
                  <a:pos x="1244906" y="1905301"/>
                </a:cxn>
              </a:cxnLst>
              <a:rect l="0" t="0" r="0" b="0"/>
              <a:pathLst>
                <a:path w="1135" h="527">
                  <a:moveTo>
                    <a:pt x="331" y="506"/>
                  </a:moveTo>
                  <a:cubicBezTo>
                    <a:pt x="441" y="527"/>
                    <a:pt x="954" y="524"/>
                    <a:pt x="1009" y="478"/>
                  </a:cubicBezTo>
                  <a:cubicBezTo>
                    <a:pt x="1063" y="432"/>
                    <a:pt x="1135" y="92"/>
                    <a:pt x="1017" y="40"/>
                  </a:cubicBezTo>
                  <a:cubicBezTo>
                    <a:pt x="928" y="0"/>
                    <a:pt x="503" y="46"/>
                    <a:pt x="289" y="85"/>
                  </a:cubicBezTo>
                  <a:cubicBezTo>
                    <a:pt x="0" y="138"/>
                    <a:pt x="322" y="504"/>
                    <a:pt x="331" y="506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A169231E-2530-464A-9473-9031BA5FD52C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3957638" y="792163"/>
              <a:ext cx="3592512" cy="2011363"/>
            </a:xfrm>
            <a:custGeom>
              <a:avLst/>
              <a:gdLst/>
              <a:ahLst/>
              <a:cxnLst>
                <a:cxn ang="0">
                  <a:pos x="680884" y="1890832"/>
                </a:cxn>
                <a:cxn ang="0">
                  <a:pos x="2249552" y="1928498"/>
                </a:cxn>
                <a:cxn ang="0">
                  <a:pos x="3227618" y="1792900"/>
                </a:cxn>
                <a:cxn ang="0">
                  <a:pos x="3246427" y="1774067"/>
                </a:cxn>
                <a:cxn ang="0">
                  <a:pos x="3483420" y="960482"/>
                </a:cxn>
                <a:cxn ang="0">
                  <a:pos x="3302854" y="143131"/>
                </a:cxn>
                <a:cxn ang="0">
                  <a:pos x="3265236" y="124298"/>
                </a:cxn>
                <a:cxn ang="0">
                  <a:pos x="2290932" y="90398"/>
                </a:cxn>
                <a:cxn ang="0">
                  <a:pos x="515366" y="308861"/>
                </a:cxn>
                <a:cxn ang="0">
                  <a:pos x="180566" y="474591"/>
                </a:cxn>
                <a:cxn ang="0">
                  <a:pos x="97807" y="851251"/>
                </a:cxn>
                <a:cxn ang="0">
                  <a:pos x="270849" y="1307009"/>
                </a:cxn>
                <a:cxn ang="0">
                  <a:pos x="680884" y="1890832"/>
                </a:cxn>
                <a:cxn ang="0">
                  <a:pos x="2249552" y="1984997"/>
                </a:cxn>
                <a:cxn ang="0">
                  <a:pos x="658314" y="1947331"/>
                </a:cxn>
                <a:cxn ang="0">
                  <a:pos x="199375" y="1329609"/>
                </a:cxn>
                <a:cxn ang="0">
                  <a:pos x="22571" y="858784"/>
                </a:cxn>
                <a:cxn ang="0">
                  <a:pos x="120377" y="444458"/>
                </a:cxn>
                <a:cxn ang="0">
                  <a:pos x="504080" y="252362"/>
                </a:cxn>
                <a:cxn ang="0">
                  <a:pos x="2287170" y="33899"/>
                </a:cxn>
                <a:cxn ang="0">
                  <a:pos x="3306616" y="75332"/>
                </a:cxn>
                <a:cxn ang="0">
                  <a:pos x="3351757" y="101698"/>
                </a:cxn>
                <a:cxn ang="0">
                  <a:pos x="3558656" y="960482"/>
                </a:cxn>
                <a:cxn ang="0">
                  <a:pos x="3310378" y="1804200"/>
                </a:cxn>
                <a:cxn ang="0">
                  <a:pos x="3284045" y="1830566"/>
                </a:cxn>
                <a:cxn ang="0">
                  <a:pos x="2249552" y="1984997"/>
                </a:cxn>
              </a:cxnLst>
              <a:rect l="0" t="0" r="0" b="0"/>
              <a:pathLst>
                <a:path w="955" h="534">
                  <a:moveTo>
                    <a:pt x="181" y="502"/>
                  </a:moveTo>
                  <a:cubicBezTo>
                    <a:pt x="243" y="515"/>
                    <a:pt x="433" y="519"/>
                    <a:pt x="598" y="512"/>
                  </a:cubicBezTo>
                  <a:cubicBezTo>
                    <a:pt x="725" y="506"/>
                    <a:pt x="836" y="495"/>
                    <a:pt x="858" y="476"/>
                  </a:cubicBezTo>
                  <a:cubicBezTo>
                    <a:pt x="860" y="475"/>
                    <a:pt x="861" y="473"/>
                    <a:pt x="863" y="471"/>
                  </a:cubicBezTo>
                  <a:cubicBezTo>
                    <a:pt x="889" y="440"/>
                    <a:pt x="917" y="348"/>
                    <a:pt x="926" y="255"/>
                  </a:cubicBezTo>
                  <a:cubicBezTo>
                    <a:pt x="935" y="163"/>
                    <a:pt x="926" y="70"/>
                    <a:pt x="878" y="38"/>
                  </a:cubicBezTo>
                  <a:cubicBezTo>
                    <a:pt x="875" y="37"/>
                    <a:pt x="872" y="35"/>
                    <a:pt x="868" y="33"/>
                  </a:cubicBezTo>
                  <a:cubicBezTo>
                    <a:pt x="831" y="17"/>
                    <a:pt x="729" y="16"/>
                    <a:pt x="609" y="24"/>
                  </a:cubicBezTo>
                  <a:cubicBezTo>
                    <a:pt x="450" y="34"/>
                    <a:pt x="259" y="59"/>
                    <a:pt x="137" y="82"/>
                  </a:cubicBezTo>
                  <a:cubicBezTo>
                    <a:pt x="94" y="90"/>
                    <a:pt x="66" y="106"/>
                    <a:pt x="48" y="126"/>
                  </a:cubicBezTo>
                  <a:cubicBezTo>
                    <a:pt x="25" y="152"/>
                    <a:pt x="20" y="187"/>
                    <a:pt x="26" y="226"/>
                  </a:cubicBezTo>
                  <a:cubicBezTo>
                    <a:pt x="32" y="265"/>
                    <a:pt x="50" y="307"/>
                    <a:pt x="72" y="347"/>
                  </a:cubicBezTo>
                  <a:cubicBezTo>
                    <a:pt x="118" y="431"/>
                    <a:pt x="178" y="502"/>
                    <a:pt x="181" y="502"/>
                  </a:cubicBezTo>
                  <a:close/>
                  <a:moveTo>
                    <a:pt x="598" y="527"/>
                  </a:moveTo>
                  <a:cubicBezTo>
                    <a:pt x="431" y="534"/>
                    <a:pt x="238" y="530"/>
                    <a:pt x="175" y="517"/>
                  </a:cubicBezTo>
                  <a:cubicBezTo>
                    <a:pt x="171" y="516"/>
                    <a:pt x="101" y="441"/>
                    <a:pt x="53" y="353"/>
                  </a:cubicBezTo>
                  <a:cubicBezTo>
                    <a:pt x="31" y="313"/>
                    <a:pt x="13" y="269"/>
                    <a:pt x="6" y="228"/>
                  </a:cubicBezTo>
                  <a:cubicBezTo>
                    <a:pt x="0" y="187"/>
                    <a:pt x="5" y="148"/>
                    <a:pt x="32" y="118"/>
                  </a:cubicBezTo>
                  <a:cubicBezTo>
                    <a:pt x="52" y="94"/>
                    <a:pt x="85" y="77"/>
                    <a:pt x="134" y="67"/>
                  </a:cubicBezTo>
                  <a:cubicBezTo>
                    <a:pt x="257" y="44"/>
                    <a:pt x="448" y="19"/>
                    <a:pt x="608" y="9"/>
                  </a:cubicBezTo>
                  <a:cubicBezTo>
                    <a:pt x="733" y="0"/>
                    <a:pt x="838" y="2"/>
                    <a:pt x="879" y="20"/>
                  </a:cubicBezTo>
                  <a:cubicBezTo>
                    <a:pt x="883" y="22"/>
                    <a:pt x="887" y="24"/>
                    <a:pt x="891" y="27"/>
                  </a:cubicBezTo>
                  <a:cubicBezTo>
                    <a:pt x="945" y="62"/>
                    <a:pt x="955" y="159"/>
                    <a:pt x="946" y="255"/>
                  </a:cubicBezTo>
                  <a:cubicBezTo>
                    <a:pt x="936" y="351"/>
                    <a:pt x="907" y="446"/>
                    <a:pt x="880" y="479"/>
                  </a:cubicBezTo>
                  <a:cubicBezTo>
                    <a:pt x="878" y="481"/>
                    <a:pt x="875" y="483"/>
                    <a:pt x="873" y="486"/>
                  </a:cubicBezTo>
                  <a:cubicBezTo>
                    <a:pt x="847" y="508"/>
                    <a:pt x="730" y="521"/>
                    <a:pt x="598" y="527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67">
              <a:extLst>
                <a:ext uri="{FF2B5EF4-FFF2-40B4-BE49-F238E27FC236}">
                  <a16:creationId xmlns:a16="http://schemas.microsoft.com/office/drawing/2014/main" id="{9D069C6B-7C2A-4963-825B-4B522E364E60}"/>
                </a:ext>
              </a:extLst>
            </p:cNvPr>
            <p:cNvSpPr/>
            <p:nvPr/>
          </p:nvSpPr>
          <p:spPr>
            <a:xfrm>
              <a:off x="5924550" y="2073275"/>
              <a:ext cx="903287" cy="911225"/>
            </a:xfrm>
            <a:custGeom>
              <a:avLst/>
              <a:gdLst/>
              <a:ahLst/>
              <a:cxnLst>
                <a:cxn ang="0">
                  <a:pos x="425450" y="207963"/>
                </a:cxn>
                <a:cxn ang="0">
                  <a:pos x="477837" y="207963"/>
                </a:cxn>
                <a:cxn ang="0">
                  <a:pos x="477837" y="433388"/>
                </a:cxn>
                <a:cxn ang="0">
                  <a:pos x="862012" y="0"/>
                </a:cxn>
                <a:cxn ang="0">
                  <a:pos x="903287" y="38100"/>
                </a:cxn>
                <a:cxn ang="0">
                  <a:pos x="477837" y="512763"/>
                </a:cxn>
                <a:cxn ang="0">
                  <a:pos x="477837" y="828675"/>
                </a:cxn>
                <a:cxn ang="0">
                  <a:pos x="873125" y="828675"/>
                </a:cxn>
                <a:cxn ang="0">
                  <a:pos x="873125" y="911225"/>
                </a:cxn>
                <a:cxn ang="0">
                  <a:pos x="49212" y="911225"/>
                </a:cxn>
                <a:cxn ang="0">
                  <a:pos x="49212" y="828675"/>
                </a:cxn>
                <a:cxn ang="0">
                  <a:pos x="425450" y="828675"/>
                </a:cxn>
                <a:cxn ang="0">
                  <a:pos x="425450" y="512763"/>
                </a:cxn>
                <a:cxn ang="0">
                  <a:pos x="0" y="38100"/>
                </a:cxn>
                <a:cxn ang="0">
                  <a:pos x="38100" y="0"/>
                </a:cxn>
                <a:cxn ang="0">
                  <a:pos x="425450" y="433388"/>
                </a:cxn>
                <a:cxn ang="0">
                  <a:pos x="425450" y="207963"/>
                </a:cxn>
              </a:cxnLst>
              <a:rect l="0" t="0" r="0" b="0"/>
              <a:pathLst>
                <a:path w="569" h="574">
                  <a:moveTo>
                    <a:pt x="268" y="131"/>
                  </a:moveTo>
                  <a:lnTo>
                    <a:pt x="301" y="131"/>
                  </a:lnTo>
                  <a:lnTo>
                    <a:pt x="301" y="273"/>
                  </a:lnTo>
                  <a:lnTo>
                    <a:pt x="543" y="0"/>
                  </a:lnTo>
                  <a:lnTo>
                    <a:pt x="569" y="24"/>
                  </a:lnTo>
                  <a:lnTo>
                    <a:pt x="301" y="323"/>
                  </a:lnTo>
                  <a:lnTo>
                    <a:pt x="301" y="522"/>
                  </a:lnTo>
                  <a:lnTo>
                    <a:pt x="550" y="522"/>
                  </a:lnTo>
                  <a:lnTo>
                    <a:pt x="550" y="574"/>
                  </a:lnTo>
                  <a:lnTo>
                    <a:pt x="31" y="574"/>
                  </a:lnTo>
                  <a:lnTo>
                    <a:pt x="31" y="522"/>
                  </a:lnTo>
                  <a:lnTo>
                    <a:pt x="268" y="522"/>
                  </a:lnTo>
                  <a:lnTo>
                    <a:pt x="268" y="323"/>
                  </a:lnTo>
                  <a:lnTo>
                    <a:pt x="0" y="24"/>
                  </a:lnTo>
                  <a:lnTo>
                    <a:pt x="24" y="0"/>
                  </a:lnTo>
                  <a:lnTo>
                    <a:pt x="268" y="273"/>
                  </a:lnTo>
                  <a:lnTo>
                    <a:pt x="268" y="131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68">
              <a:extLst>
                <a:ext uri="{FF2B5EF4-FFF2-40B4-BE49-F238E27FC236}">
                  <a16:creationId xmlns:a16="http://schemas.microsoft.com/office/drawing/2014/main" id="{3C933F85-1C0A-4350-B684-6456DF9032EA}"/>
                </a:ext>
              </a:extLst>
            </p:cNvPr>
            <p:cNvSpPr/>
            <p:nvPr/>
          </p:nvSpPr>
          <p:spPr>
            <a:xfrm>
              <a:off x="5657850" y="977900"/>
              <a:ext cx="1463675" cy="130333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2" name="Rectangle 69">
              <a:extLst>
                <a:ext uri="{FF2B5EF4-FFF2-40B4-BE49-F238E27FC236}">
                  <a16:creationId xmlns:a16="http://schemas.microsoft.com/office/drawing/2014/main" id="{A321D6B0-2BFC-4309-921F-E5C36EFF391E}"/>
                </a:ext>
              </a:extLst>
            </p:cNvPr>
            <p:cNvSpPr/>
            <p:nvPr/>
          </p:nvSpPr>
          <p:spPr>
            <a:xfrm>
              <a:off x="5619750" y="920750"/>
              <a:ext cx="1535112" cy="106363"/>
            </a:xfrm>
            <a:prstGeom prst="rect">
              <a:avLst/>
            </a:prstGeom>
            <a:solidFill>
              <a:srgbClr val="666666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3" name="Rectangle 70">
              <a:extLst>
                <a:ext uri="{FF2B5EF4-FFF2-40B4-BE49-F238E27FC236}">
                  <a16:creationId xmlns:a16="http://schemas.microsoft.com/office/drawing/2014/main" id="{50E90799-B35F-495D-8E78-BCCE183BF14E}"/>
                </a:ext>
              </a:extLst>
            </p:cNvPr>
            <p:cNvSpPr/>
            <p:nvPr/>
          </p:nvSpPr>
          <p:spPr>
            <a:xfrm>
              <a:off x="5619750" y="2220913"/>
              <a:ext cx="1535112" cy="104775"/>
            </a:xfrm>
            <a:prstGeom prst="rect">
              <a:avLst/>
            </a:prstGeom>
            <a:solidFill>
              <a:srgbClr val="666666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" name="Freeform 71">
              <a:extLst>
                <a:ext uri="{FF2B5EF4-FFF2-40B4-BE49-F238E27FC236}">
                  <a16:creationId xmlns:a16="http://schemas.microsoft.com/office/drawing/2014/main" id="{326C040B-8526-439C-B024-A750F0DB14E3}"/>
                </a:ext>
              </a:extLst>
            </p:cNvPr>
            <p:cNvSpPr/>
            <p:nvPr/>
          </p:nvSpPr>
          <p:spPr>
            <a:xfrm>
              <a:off x="4641850" y="2887663"/>
              <a:ext cx="180975" cy="96838"/>
            </a:xfrm>
            <a:custGeom>
              <a:avLst/>
              <a:gdLst/>
              <a:ahLst/>
              <a:cxnLst>
                <a:cxn ang="0">
                  <a:pos x="67866" y="7449"/>
                </a:cxn>
                <a:cxn ang="0">
                  <a:pos x="67866" y="44694"/>
                </a:cxn>
                <a:cxn ang="0">
                  <a:pos x="180975" y="96838"/>
                </a:cxn>
                <a:cxn ang="0">
                  <a:pos x="0" y="96838"/>
                </a:cxn>
                <a:cxn ang="0">
                  <a:pos x="22622" y="14898"/>
                </a:cxn>
                <a:cxn ang="0">
                  <a:pos x="45244" y="0"/>
                </a:cxn>
                <a:cxn ang="0">
                  <a:pos x="67866" y="7449"/>
                </a:cxn>
              </a:cxnLst>
              <a:rect l="0" t="0" r="0" b="0"/>
              <a:pathLst>
                <a:path w="48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7" y="14"/>
                    <a:pt x="48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72">
              <a:extLst>
                <a:ext uri="{FF2B5EF4-FFF2-40B4-BE49-F238E27FC236}">
                  <a16:creationId xmlns:a16="http://schemas.microsoft.com/office/drawing/2014/main" id="{9DE299C6-B7D8-4E50-B96E-85758FAF7492}"/>
                </a:ext>
              </a:extLst>
            </p:cNvPr>
            <p:cNvSpPr/>
            <p:nvPr/>
          </p:nvSpPr>
          <p:spPr>
            <a:xfrm>
              <a:off x="4849813" y="2887663"/>
              <a:ext cx="176212" cy="96838"/>
            </a:xfrm>
            <a:custGeom>
              <a:avLst/>
              <a:gdLst/>
              <a:ahLst/>
              <a:cxnLst>
                <a:cxn ang="0">
                  <a:pos x="67485" y="7449"/>
                </a:cxn>
                <a:cxn ang="0">
                  <a:pos x="67485" y="44694"/>
                </a:cxn>
                <a:cxn ang="0">
                  <a:pos x="176212" y="96838"/>
                </a:cxn>
                <a:cxn ang="0">
                  <a:pos x="0" y="96838"/>
                </a:cxn>
                <a:cxn ang="0">
                  <a:pos x="22495" y="14898"/>
                </a:cxn>
                <a:cxn ang="0">
                  <a:pos x="44990" y="0"/>
                </a:cxn>
                <a:cxn ang="0">
                  <a:pos x="67485" y="7449"/>
                </a:cxn>
              </a:cxnLst>
              <a:rect l="0" t="0" r="0" b="0"/>
              <a:pathLst>
                <a:path w="47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6" y="14"/>
                    <a:pt x="4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73">
              <a:extLst>
                <a:ext uri="{FF2B5EF4-FFF2-40B4-BE49-F238E27FC236}">
                  <a16:creationId xmlns:a16="http://schemas.microsoft.com/office/drawing/2014/main" id="{3706A4ED-27A1-4B79-A91D-484378B5652E}"/>
                </a:ext>
              </a:extLst>
            </p:cNvPr>
            <p:cNvSpPr/>
            <p:nvPr/>
          </p:nvSpPr>
          <p:spPr>
            <a:xfrm>
              <a:off x="5232400" y="1041400"/>
              <a:ext cx="166687" cy="244475"/>
            </a:xfrm>
            <a:custGeom>
              <a:avLst/>
              <a:gdLst/>
              <a:ahLst/>
              <a:cxnLst>
                <a:cxn ang="0">
                  <a:pos x="166687" y="101551"/>
                </a:cxn>
                <a:cxn ang="0">
                  <a:pos x="90920" y="244475"/>
                </a:cxn>
                <a:cxn ang="0">
                  <a:pos x="3788" y="139163"/>
                </a:cxn>
                <a:cxn ang="0">
                  <a:pos x="0" y="15045"/>
                </a:cxn>
                <a:cxn ang="0">
                  <a:pos x="64402" y="7522"/>
                </a:cxn>
                <a:cxn ang="0">
                  <a:pos x="166687" y="101551"/>
                </a:cxn>
              </a:cxnLst>
              <a:rect l="0" t="0" r="0" b="0"/>
              <a:pathLst>
                <a:path w="44" h="65">
                  <a:moveTo>
                    <a:pt x="44" y="27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2" y="0"/>
                    <a:pt x="17" y="2"/>
                  </a:cubicBezTo>
                  <a:cubicBezTo>
                    <a:pt x="22" y="4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35201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74">
              <a:extLst>
                <a:ext uri="{FF2B5EF4-FFF2-40B4-BE49-F238E27FC236}">
                  <a16:creationId xmlns:a16="http://schemas.microsoft.com/office/drawing/2014/main" id="{92158F4C-BE1B-4054-ADF2-7A8FEC72E810}"/>
                </a:ext>
              </a:extLst>
            </p:cNvPr>
            <p:cNvSpPr/>
            <p:nvPr/>
          </p:nvSpPr>
          <p:spPr>
            <a:xfrm>
              <a:off x="4627563" y="2457450"/>
              <a:ext cx="217487" cy="474663"/>
            </a:xfrm>
            <a:custGeom>
              <a:avLst/>
              <a:gdLst/>
              <a:ahLst/>
              <a:cxnLst>
                <a:cxn ang="0">
                  <a:pos x="168740" y="79111"/>
                </a:cxn>
                <a:cxn ang="0">
                  <a:pos x="97494" y="474663"/>
                </a:cxn>
                <a:cxn ang="0">
                  <a:pos x="14999" y="467129"/>
                </a:cxn>
                <a:cxn ang="0">
                  <a:pos x="7500" y="124317"/>
                </a:cxn>
                <a:cxn ang="0">
                  <a:pos x="7500" y="0"/>
                </a:cxn>
                <a:cxn ang="0">
                  <a:pos x="168740" y="79111"/>
                </a:cxn>
              </a:cxnLst>
              <a:rect l="0" t="0" r="0" b="0"/>
              <a:pathLst>
                <a:path w="58" h="126">
                  <a:moveTo>
                    <a:pt x="45" y="21"/>
                  </a:moveTo>
                  <a:cubicBezTo>
                    <a:pt x="41" y="53"/>
                    <a:pt x="58" y="90"/>
                    <a:pt x="26" y="126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25" y="103"/>
                    <a:pt x="9" y="60"/>
                    <a:pt x="2" y="33"/>
                  </a:cubicBezTo>
                  <a:cubicBezTo>
                    <a:pt x="0" y="21"/>
                    <a:pt x="8" y="13"/>
                    <a:pt x="2" y="0"/>
                  </a:cubicBezTo>
                  <a:cubicBezTo>
                    <a:pt x="14" y="0"/>
                    <a:pt x="31" y="1"/>
                    <a:pt x="45" y="2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75">
              <a:extLst>
                <a:ext uri="{FF2B5EF4-FFF2-40B4-BE49-F238E27FC236}">
                  <a16:creationId xmlns:a16="http://schemas.microsoft.com/office/drawing/2014/main" id="{4046F5D2-2E2F-4692-B7F6-C792558D264C}"/>
                </a:ext>
              </a:extLst>
            </p:cNvPr>
            <p:cNvSpPr/>
            <p:nvPr/>
          </p:nvSpPr>
          <p:spPr>
            <a:xfrm>
              <a:off x="4627563" y="1944688"/>
              <a:ext cx="371475" cy="531813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9" name="Freeform 76">
              <a:extLst>
                <a:ext uri="{FF2B5EF4-FFF2-40B4-BE49-F238E27FC236}">
                  <a16:creationId xmlns:a16="http://schemas.microsoft.com/office/drawing/2014/main" id="{5199A45D-D928-4EE9-B8C2-85B3F8AB79CA}"/>
                </a:ext>
              </a:extLst>
            </p:cNvPr>
            <p:cNvSpPr/>
            <p:nvPr/>
          </p:nvSpPr>
          <p:spPr>
            <a:xfrm>
              <a:off x="5262563" y="1741488"/>
              <a:ext cx="263525" cy="339725"/>
            </a:xfrm>
            <a:custGeom>
              <a:avLst/>
              <a:gdLst/>
              <a:ahLst/>
              <a:cxnLst>
                <a:cxn ang="0">
                  <a:pos x="0" y="305753"/>
                </a:cxn>
                <a:cxn ang="0">
                  <a:pos x="97881" y="128341"/>
                </a:cxn>
                <a:cxn ang="0">
                  <a:pos x="139292" y="15099"/>
                </a:cxn>
                <a:cxn ang="0">
                  <a:pos x="263525" y="3775"/>
                </a:cxn>
                <a:cxn ang="0">
                  <a:pos x="173174" y="83044"/>
                </a:cxn>
                <a:cxn ang="0">
                  <a:pos x="255996" y="83044"/>
                </a:cxn>
                <a:cxn ang="0">
                  <a:pos x="237173" y="234033"/>
                </a:cxn>
                <a:cxn ang="0">
                  <a:pos x="48940" y="339725"/>
                </a:cxn>
                <a:cxn ang="0">
                  <a:pos x="0" y="305753"/>
                </a:cxn>
              </a:cxnLst>
              <a:rect l="0" t="0" r="0" b="0"/>
              <a:pathLst>
                <a:path w="70" h="90">
                  <a:moveTo>
                    <a:pt x="0" y="81"/>
                  </a:moveTo>
                  <a:cubicBezTo>
                    <a:pt x="0" y="81"/>
                    <a:pt x="25" y="43"/>
                    <a:pt x="26" y="34"/>
                  </a:cubicBezTo>
                  <a:cubicBezTo>
                    <a:pt x="27" y="29"/>
                    <a:pt x="30" y="15"/>
                    <a:pt x="37" y="4"/>
                  </a:cubicBezTo>
                  <a:cubicBezTo>
                    <a:pt x="39" y="0"/>
                    <a:pt x="69" y="1"/>
                    <a:pt x="70" y="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13" y="90"/>
                    <a:pt x="13" y="90"/>
                    <a:pt x="13" y="90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77">
              <a:extLst>
                <a:ext uri="{FF2B5EF4-FFF2-40B4-BE49-F238E27FC236}">
                  <a16:creationId xmlns:a16="http://schemas.microsoft.com/office/drawing/2014/main" id="{DF929E21-427E-40F4-9601-0CE9946B97EC}"/>
                </a:ext>
              </a:extLst>
            </p:cNvPr>
            <p:cNvSpPr/>
            <p:nvPr/>
          </p:nvSpPr>
          <p:spPr>
            <a:xfrm>
              <a:off x="5029200" y="1922463"/>
              <a:ext cx="381000" cy="257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7119" y="132369"/>
                </a:cxn>
                <a:cxn ang="0">
                  <a:pos x="275376" y="15128"/>
                </a:cxn>
                <a:cxn ang="0">
                  <a:pos x="381000" y="147497"/>
                </a:cxn>
                <a:cxn ang="0">
                  <a:pos x="150891" y="253393"/>
                </a:cxn>
                <a:cxn ang="0">
                  <a:pos x="3772" y="177753"/>
                </a:cxn>
                <a:cxn ang="0">
                  <a:pos x="0" y="0"/>
                </a:cxn>
              </a:cxnLst>
              <a:rect l="0" t="0" r="0" b="0"/>
              <a:pathLst>
                <a:path w="101" h="68">
                  <a:moveTo>
                    <a:pt x="0" y="0"/>
                  </a:moveTo>
                  <a:cubicBezTo>
                    <a:pt x="0" y="0"/>
                    <a:pt x="27" y="38"/>
                    <a:pt x="39" y="35"/>
                  </a:cubicBezTo>
                  <a:cubicBezTo>
                    <a:pt x="52" y="32"/>
                    <a:pt x="67" y="7"/>
                    <a:pt x="73" y="4"/>
                  </a:cubicBezTo>
                  <a:cubicBezTo>
                    <a:pt x="75" y="13"/>
                    <a:pt x="101" y="39"/>
                    <a:pt x="101" y="39"/>
                  </a:cubicBezTo>
                  <a:cubicBezTo>
                    <a:pt x="101" y="39"/>
                    <a:pt x="56" y="66"/>
                    <a:pt x="40" y="67"/>
                  </a:cubicBezTo>
                  <a:cubicBezTo>
                    <a:pt x="24" y="68"/>
                    <a:pt x="1" y="47"/>
                    <a:pt x="1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78">
              <a:extLst>
                <a:ext uri="{FF2B5EF4-FFF2-40B4-BE49-F238E27FC236}">
                  <a16:creationId xmlns:a16="http://schemas.microsoft.com/office/drawing/2014/main" id="{A01A6DD5-922A-4026-A62E-F5E4047370EF}"/>
                </a:ext>
              </a:extLst>
            </p:cNvPr>
            <p:cNvSpPr/>
            <p:nvPr/>
          </p:nvSpPr>
          <p:spPr>
            <a:xfrm>
              <a:off x="4635500" y="2435225"/>
              <a:ext cx="357187" cy="142875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2" name="Freeform 79">
              <a:extLst>
                <a:ext uri="{FF2B5EF4-FFF2-40B4-BE49-F238E27FC236}">
                  <a16:creationId xmlns:a16="http://schemas.microsoft.com/office/drawing/2014/main" id="{80693A74-3A2D-49D8-9F1D-1B180996C0EB}"/>
                </a:ext>
              </a:extLst>
            </p:cNvPr>
            <p:cNvSpPr/>
            <p:nvPr/>
          </p:nvSpPr>
          <p:spPr>
            <a:xfrm>
              <a:off x="4438650" y="1873250"/>
              <a:ext cx="354012" cy="652463"/>
            </a:xfrm>
            <a:custGeom>
              <a:avLst/>
              <a:gdLst/>
              <a:ahLst/>
              <a:cxnLst>
                <a:cxn ang="0">
                  <a:pos x="354012" y="15086"/>
                </a:cxn>
                <a:cxn ang="0">
                  <a:pos x="267392" y="652463"/>
                </a:cxn>
                <a:cxn ang="0">
                  <a:pos x="0" y="565719"/>
                </a:cxn>
                <a:cxn ang="0">
                  <a:pos x="210901" y="18857"/>
                </a:cxn>
                <a:cxn ang="0">
                  <a:pos x="354012" y="15086"/>
                </a:cxn>
              </a:cxnLst>
              <a:rect l="0" t="0" r="0" b="0"/>
              <a:pathLst>
                <a:path w="94" h="173">
                  <a:moveTo>
                    <a:pt x="94" y="4"/>
                  </a:moveTo>
                  <a:cubicBezTo>
                    <a:pt x="93" y="68"/>
                    <a:pt x="84" y="134"/>
                    <a:pt x="71" y="173"/>
                  </a:cubicBezTo>
                  <a:cubicBezTo>
                    <a:pt x="47" y="166"/>
                    <a:pt x="24" y="158"/>
                    <a:pt x="0" y="150"/>
                  </a:cubicBezTo>
                  <a:cubicBezTo>
                    <a:pt x="25" y="111"/>
                    <a:pt x="46" y="65"/>
                    <a:pt x="56" y="5"/>
                  </a:cubicBezTo>
                  <a:cubicBezTo>
                    <a:pt x="66" y="4"/>
                    <a:pt x="82" y="0"/>
                    <a:pt x="94" y="4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80">
              <a:extLst>
                <a:ext uri="{FF2B5EF4-FFF2-40B4-BE49-F238E27FC236}">
                  <a16:creationId xmlns:a16="http://schemas.microsoft.com/office/drawing/2014/main" id="{05380DC6-6A1F-4482-A1CB-DDBB9C9049F2}"/>
                </a:ext>
              </a:extLst>
            </p:cNvPr>
            <p:cNvSpPr/>
            <p:nvPr/>
          </p:nvSpPr>
          <p:spPr>
            <a:xfrm>
              <a:off x="4943475" y="1881188"/>
              <a:ext cx="222250" cy="644525"/>
            </a:xfrm>
            <a:custGeom>
              <a:avLst/>
              <a:gdLst/>
              <a:ahLst/>
              <a:cxnLst>
                <a:cxn ang="0">
                  <a:pos x="0" y="11307"/>
                </a:cxn>
                <a:cxn ang="0">
                  <a:pos x="52737" y="644525"/>
                </a:cxn>
                <a:cxn ang="0">
                  <a:pos x="222250" y="591757"/>
                </a:cxn>
                <a:cxn ang="0">
                  <a:pos x="86640" y="18846"/>
                </a:cxn>
                <a:cxn ang="0">
                  <a:pos x="0" y="11307"/>
                </a:cxn>
              </a:cxnLst>
              <a:rect l="0" t="0" r="0" b="0"/>
              <a:pathLst>
                <a:path w="59" h="171">
                  <a:moveTo>
                    <a:pt x="0" y="3"/>
                  </a:moveTo>
                  <a:cubicBezTo>
                    <a:pt x="1" y="67"/>
                    <a:pt x="6" y="130"/>
                    <a:pt x="14" y="171"/>
                  </a:cubicBezTo>
                  <a:cubicBezTo>
                    <a:pt x="29" y="166"/>
                    <a:pt x="44" y="162"/>
                    <a:pt x="59" y="157"/>
                  </a:cubicBezTo>
                  <a:cubicBezTo>
                    <a:pt x="43" y="114"/>
                    <a:pt x="30" y="66"/>
                    <a:pt x="23" y="5"/>
                  </a:cubicBezTo>
                  <a:cubicBezTo>
                    <a:pt x="15" y="5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1">
              <a:extLst>
                <a:ext uri="{FF2B5EF4-FFF2-40B4-BE49-F238E27FC236}">
                  <a16:creationId xmlns:a16="http://schemas.microsoft.com/office/drawing/2014/main" id="{AD8A3371-4E38-491B-BC6D-F8AED4464910}"/>
                </a:ext>
              </a:extLst>
            </p:cNvPr>
            <p:cNvSpPr/>
            <p:nvPr/>
          </p:nvSpPr>
          <p:spPr>
            <a:xfrm>
              <a:off x="4503738" y="2336800"/>
              <a:ext cx="131762" cy="87313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0" y="30163"/>
                </a:cxn>
                <a:cxn ang="0">
                  <a:pos x="115887" y="87313"/>
                </a:cxn>
                <a:cxn ang="0">
                  <a:pos x="131762" y="19050"/>
                </a:cxn>
                <a:cxn ang="0">
                  <a:pos x="25400" y="0"/>
                </a:cxn>
              </a:cxnLst>
              <a:rect l="0" t="0" r="0" b="0"/>
              <a:pathLst>
                <a:path w="83" h="55">
                  <a:moveTo>
                    <a:pt x="16" y="0"/>
                  </a:moveTo>
                  <a:lnTo>
                    <a:pt x="0" y="19"/>
                  </a:lnTo>
                  <a:lnTo>
                    <a:pt x="73" y="55"/>
                  </a:lnTo>
                  <a:lnTo>
                    <a:pt x="83" y="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82">
              <a:extLst>
                <a:ext uri="{FF2B5EF4-FFF2-40B4-BE49-F238E27FC236}">
                  <a16:creationId xmlns:a16="http://schemas.microsoft.com/office/drawing/2014/main" id="{735F1DEA-4DBD-49DD-BE4B-DC4B864DAA2F}"/>
                </a:ext>
              </a:extLst>
            </p:cNvPr>
            <p:cNvSpPr/>
            <p:nvPr/>
          </p:nvSpPr>
          <p:spPr>
            <a:xfrm>
              <a:off x="4784725" y="1716088"/>
              <a:ext cx="244475" cy="214313"/>
            </a:xfrm>
            <a:custGeom>
              <a:avLst/>
              <a:gdLst/>
              <a:ahLst/>
              <a:cxnLst>
                <a:cxn ang="0">
                  <a:pos x="0" y="14288"/>
                </a:cxn>
                <a:cxn ang="0">
                  <a:pos x="233363" y="0"/>
                </a:cxn>
                <a:cxn ang="0">
                  <a:pos x="244475" y="198438"/>
                </a:cxn>
                <a:cxn ang="0">
                  <a:pos x="11113" y="214313"/>
                </a:cxn>
                <a:cxn ang="0">
                  <a:pos x="0" y="14288"/>
                </a:cxn>
              </a:cxnLst>
              <a:rect l="0" t="0" r="0" b="0"/>
              <a:pathLst>
                <a:path w="154" h="135">
                  <a:moveTo>
                    <a:pt x="0" y="9"/>
                  </a:moveTo>
                  <a:lnTo>
                    <a:pt x="147" y="0"/>
                  </a:lnTo>
                  <a:lnTo>
                    <a:pt x="154" y="125"/>
                  </a:lnTo>
                  <a:lnTo>
                    <a:pt x="7" y="135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DA77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83">
              <a:extLst>
                <a:ext uri="{FF2B5EF4-FFF2-40B4-BE49-F238E27FC236}">
                  <a16:creationId xmlns:a16="http://schemas.microsoft.com/office/drawing/2014/main" id="{6C2FB68C-8711-4E28-933D-6979C2293E46}"/>
                </a:ext>
              </a:extLst>
            </p:cNvPr>
            <p:cNvSpPr/>
            <p:nvPr/>
          </p:nvSpPr>
          <p:spPr bwMode="auto">
            <a:xfrm>
              <a:off x="4699000" y="1922463"/>
              <a:ext cx="274637" cy="471488"/>
            </a:xfrm>
            <a:custGeom>
              <a:avLst/>
              <a:gdLst>
                <a:gd name="T0" fmla="*/ 46 w 73"/>
                <a:gd name="T1" fmla="*/ 0 h 125"/>
                <a:gd name="T2" fmla="*/ 36 w 73"/>
                <a:gd name="T3" fmla="*/ 22 h 125"/>
                <a:gd name="T4" fmla="*/ 46 w 73"/>
                <a:gd name="T5" fmla="*/ 33 h 125"/>
                <a:gd name="T6" fmla="*/ 0 w 73"/>
                <a:gd name="T7" fmla="*/ 105 h 125"/>
                <a:gd name="T8" fmla="*/ 21 w 73"/>
                <a:gd name="T9" fmla="*/ 125 h 125"/>
                <a:gd name="T10" fmla="*/ 40 w 73"/>
                <a:gd name="T11" fmla="*/ 114 h 125"/>
                <a:gd name="T12" fmla="*/ 62 w 73"/>
                <a:gd name="T13" fmla="*/ 33 h 125"/>
                <a:gd name="T14" fmla="*/ 73 w 73"/>
                <a:gd name="T15" fmla="*/ 22 h 125"/>
                <a:gd name="T16" fmla="*/ 62 w 73"/>
                <a:gd name="T17" fmla="*/ 0 h 125"/>
                <a:gd name="T18" fmla="*/ 54 w 73"/>
                <a:gd name="T19" fmla="*/ 1 h 125"/>
                <a:gd name="T20" fmla="*/ 46 w 73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25">
                  <a:moveTo>
                    <a:pt x="46" y="0"/>
                  </a:moveTo>
                  <a:cubicBezTo>
                    <a:pt x="43" y="7"/>
                    <a:pt x="39" y="15"/>
                    <a:pt x="36" y="22"/>
                  </a:cubicBezTo>
                  <a:cubicBezTo>
                    <a:pt x="39" y="25"/>
                    <a:pt x="43" y="29"/>
                    <a:pt x="46" y="33"/>
                  </a:cubicBezTo>
                  <a:cubicBezTo>
                    <a:pt x="26" y="54"/>
                    <a:pt x="2" y="72"/>
                    <a:pt x="0" y="105"/>
                  </a:cubicBezTo>
                  <a:cubicBezTo>
                    <a:pt x="7" y="112"/>
                    <a:pt x="14" y="119"/>
                    <a:pt x="21" y="125"/>
                  </a:cubicBezTo>
                  <a:cubicBezTo>
                    <a:pt x="27" y="122"/>
                    <a:pt x="34" y="118"/>
                    <a:pt x="40" y="114"/>
                  </a:cubicBezTo>
                  <a:cubicBezTo>
                    <a:pt x="35" y="90"/>
                    <a:pt x="50" y="61"/>
                    <a:pt x="62" y="33"/>
                  </a:cubicBezTo>
                  <a:cubicBezTo>
                    <a:pt x="66" y="29"/>
                    <a:pt x="69" y="25"/>
                    <a:pt x="73" y="22"/>
                  </a:cubicBezTo>
                  <a:cubicBezTo>
                    <a:pt x="69" y="15"/>
                    <a:pt x="66" y="7"/>
                    <a:pt x="62" y="0"/>
                  </a:cubicBezTo>
                  <a:cubicBezTo>
                    <a:pt x="60" y="1"/>
                    <a:pt x="57" y="1"/>
                    <a:pt x="54" y="1"/>
                  </a:cubicBezTo>
                  <a:cubicBezTo>
                    <a:pt x="52" y="1"/>
                    <a:pt x="49" y="1"/>
                    <a:pt x="4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9EBDA686-DD8E-453D-95D2-868D0EE8C39A}"/>
                </a:ext>
              </a:extLst>
            </p:cNvPr>
            <p:cNvSpPr/>
            <p:nvPr/>
          </p:nvSpPr>
          <p:spPr>
            <a:xfrm>
              <a:off x="4897438" y="1776413"/>
              <a:ext cx="180975" cy="225425"/>
            </a:xfrm>
            <a:custGeom>
              <a:avLst/>
              <a:gdLst/>
              <a:ahLst/>
              <a:cxnLst>
                <a:cxn ang="0">
                  <a:pos x="147042" y="0"/>
                </a:cxn>
                <a:cxn ang="0">
                  <a:pos x="0" y="150283"/>
                </a:cxn>
                <a:cxn ang="0">
                  <a:pos x="67866" y="225425"/>
                </a:cxn>
                <a:cxn ang="0">
                  <a:pos x="180975" y="26300"/>
                </a:cxn>
                <a:cxn ang="0">
                  <a:pos x="147042" y="0"/>
                </a:cxn>
              </a:cxnLst>
              <a:rect l="0" t="0" r="0" b="0"/>
              <a:pathLst>
                <a:path w="48" h="60">
                  <a:moveTo>
                    <a:pt x="39" y="0"/>
                  </a:moveTo>
                  <a:cubicBezTo>
                    <a:pt x="26" y="12"/>
                    <a:pt x="16" y="33"/>
                    <a:pt x="0" y="4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48" y="58"/>
                    <a:pt x="46" y="37"/>
                    <a:pt x="48" y="7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5">
              <a:extLst>
                <a:ext uri="{FF2B5EF4-FFF2-40B4-BE49-F238E27FC236}">
                  <a16:creationId xmlns:a16="http://schemas.microsoft.com/office/drawing/2014/main" id="{4E920A46-5843-4943-B0F3-6AE9E958444A}"/>
                </a:ext>
              </a:extLst>
            </p:cNvPr>
            <p:cNvSpPr/>
            <p:nvPr/>
          </p:nvSpPr>
          <p:spPr>
            <a:xfrm>
              <a:off x="4830763" y="2413000"/>
              <a:ext cx="192087" cy="519113"/>
            </a:xfrm>
            <a:custGeom>
              <a:avLst/>
              <a:gdLst/>
              <a:ahLst/>
              <a:cxnLst>
                <a:cxn ang="0">
                  <a:pos x="97927" y="519113"/>
                </a:cxn>
                <a:cxn ang="0">
                  <a:pos x="18832" y="511590"/>
                </a:cxn>
                <a:cxn ang="0">
                  <a:pos x="11299" y="169276"/>
                </a:cxn>
                <a:cxn ang="0">
                  <a:pos x="11299" y="45140"/>
                </a:cxn>
                <a:cxn ang="0">
                  <a:pos x="169489" y="52664"/>
                </a:cxn>
                <a:cxn ang="0">
                  <a:pos x="97927" y="519113"/>
                </a:cxn>
              </a:cxnLst>
              <a:rect l="0" t="0" r="0" b="0"/>
              <a:pathLst>
                <a:path w="51" h="138">
                  <a:moveTo>
                    <a:pt x="26" y="138"/>
                  </a:moveTo>
                  <a:cubicBezTo>
                    <a:pt x="5" y="136"/>
                    <a:pt x="5" y="136"/>
                    <a:pt x="5" y="136"/>
                  </a:cubicBezTo>
                  <a:cubicBezTo>
                    <a:pt x="25" y="115"/>
                    <a:pt x="9" y="72"/>
                    <a:pt x="3" y="45"/>
                  </a:cubicBezTo>
                  <a:cubicBezTo>
                    <a:pt x="0" y="33"/>
                    <a:pt x="8" y="25"/>
                    <a:pt x="3" y="12"/>
                  </a:cubicBezTo>
                  <a:cubicBezTo>
                    <a:pt x="13" y="12"/>
                    <a:pt x="32" y="0"/>
                    <a:pt x="45" y="14"/>
                  </a:cubicBezTo>
                  <a:cubicBezTo>
                    <a:pt x="51" y="21"/>
                    <a:pt x="45" y="117"/>
                    <a:pt x="26" y="13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86">
              <a:extLst>
                <a:ext uri="{FF2B5EF4-FFF2-40B4-BE49-F238E27FC236}">
                  <a16:creationId xmlns:a16="http://schemas.microsoft.com/office/drawing/2014/main" id="{8F061BD9-74D5-4356-BAA4-67EB9B4C5E1F}"/>
                </a:ext>
              </a:extLst>
            </p:cNvPr>
            <p:cNvSpPr/>
            <p:nvPr/>
          </p:nvSpPr>
          <p:spPr>
            <a:xfrm>
              <a:off x="4383088" y="2328863"/>
              <a:ext cx="206375" cy="295275"/>
            </a:xfrm>
            <a:custGeom>
              <a:avLst/>
              <a:gdLst/>
              <a:ahLst/>
              <a:cxnLst>
                <a:cxn ang="0">
                  <a:pos x="60036" y="3786"/>
                </a:cxn>
                <a:cxn ang="0">
                  <a:pos x="11257" y="227135"/>
                </a:cxn>
                <a:cxn ang="0">
                  <a:pos x="108816" y="291489"/>
                </a:cxn>
                <a:cxn ang="0">
                  <a:pos x="187614" y="249848"/>
                </a:cxn>
                <a:cxn ang="0">
                  <a:pos x="123825" y="193064"/>
                </a:cxn>
                <a:cxn ang="0">
                  <a:pos x="150091" y="162780"/>
                </a:cxn>
                <a:cxn ang="0">
                  <a:pos x="168852" y="215778"/>
                </a:cxn>
                <a:cxn ang="0">
                  <a:pos x="198870" y="204421"/>
                </a:cxn>
                <a:cxn ang="0">
                  <a:pos x="180109" y="109782"/>
                </a:cxn>
                <a:cxn ang="0">
                  <a:pos x="127577" y="0"/>
                </a:cxn>
                <a:cxn ang="0">
                  <a:pos x="60036" y="3786"/>
                </a:cxn>
              </a:cxnLst>
              <a:rect l="0" t="0" r="0" b="0"/>
              <a:pathLst>
                <a:path w="55" h="78">
                  <a:moveTo>
                    <a:pt x="16" y="1"/>
                  </a:moveTo>
                  <a:cubicBezTo>
                    <a:pt x="16" y="1"/>
                    <a:pt x="0" y="48"/>
                    <a:pt x="3" y="60"/>
                  </a:cubicBezTo>
                  <a:cubicBezTo>
                    <a:pt x="7" y="71"/>
                    <a:pt x="22" y="76"/>
                    <a:pt x="29" y="77"/>
                  </a:cubicBezTo>
                  <a:cubicBezTo>
                    <a:pt x="36" y="78"/>
                    <a:pt x="50" y="66"/>
                    <a:pt x="50" y="66"/>
                  </a:cubicBezTo>
                  <a:cubicBezTo>
                    <a:pt x="50" y="66"/>
                    <a:pt x="32" y="54"/>
                    <a:pt x="33" y="51"/>
                  </a:cubicBezTo>
                  <a:cubicBezTo>
                    <a:pt x="33" y="48"/>
                    <a:pt x="39" y="42"/>
                    <a:pt x="40" y="43"/>
                  </a:cubicBezTo>
                  <a:cubicBezTo>
                    <a:pt x="42" y="44"/>
                    <a:pt x="45" y="57"/>
                    <a:pt x="45" y="57"/>
                  </a:cubicBezTo>
                  <a:cubicBezTo>
                    <a:pt x="45" y="57"/>
                    <a:pt x="50" y="60"/>
                    <a:pt x="53" y="54"/>
                  </a:cubicBezTo>
                  <a:cubicBezTo>
                    <a:pt x="55" y="47"/>
                    <a:pt x="48" y="29"/>
                    <a:pt x="48" y="2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B25F21ED-643E-4D00-8997-8FEEAAE934E0}"/>
                </a:ext>
              </a:extLst>
            </p:cNvPr>
            <p:cNvSpPr/>
            <p:nvPr/>
          </p:nvSpPr>
          <p:spPr>
            <a:xfrm>
              <a:off x="4432300" y="2446338"/>
              <a:ext cx="138112" cy="153988"/>
            </a:xfrm>
            <a:custGeom>
              <a:avLst/>
              <a:gdLst/>
              <a:ahLst/>
              <a:cxnLst>
                <a:cxn ang="0">
                  <a:pos x="108250" y="153988"/>
                </a:cxn>
                <a:cxn ang="0">
                  <a:pos x="138112" y="131453"/>
                </a:cxn>
                <a:cxn ang="0">
                  <a:pos x="74655" y="75116"/>
                </a:cxn>
                <a:cxn ang="0">
                  <a:pos x="100784" y="45070"/>
                </a:cxn>
                <a:cxn ang="0">
                  <a:pos x="41060" y="0"/>
                </a:cxn>
                <a:cxn ang="0">
                  <a:pos x="11198" y="90139"/>
                </a:cxn>
                <a:cxn ang="0">
                  <a:pos x="108250" y="153988"/>
                </a:cxn>
              </a:cxnLst>
              <a:rect l="0" t="0" r="0" b="0"/>
              <a:pathLst>
                <a:path w="37" h="41">
                  <a:moveTo>
                    <a:pt x="29" y="41"/>
                  </a:moveTo>
                  <a:cubicBezTo>
                    <a:pt x="34" y="38"/>
                    <a:pt x="37" y="35"/>
                    <a:pt x="37" y="35"/>
                  </a:cubicBezTo>
                  <a:cubicBezTo>
                    <a:pt x="37" y="35"/>
                    <a:pt x="19" y="23"/>
                    <a:pt x="20" y="20"/>
                  </a:cubicBezTo>
                  <a:cubicBezTo>
                    <a:pt x="20" y="17"/>
                    <a:pt x="26" y="11"/>
                    <a:pt x="27" y="12"/>
                  </a:cubicBezTo>
                  <a:cubicBezTo>
                    <a:pt x="27" y="12"/>
                    <a:pt x="15" y="0"/>
                    <a:pt x="11" y="0"/>
                  </a:cubicBezTo>
                  <a:cubicBezTo>
                    <a:pt x="7" y="0"/>
                    <a:pt x="0" y="16"/>
                    <a:pt x="3" y="24"/>
                  </a:cubicBezTo>
                  <a:cubicBezTo>
                    <a:pt x="6" y="30"/>
                    <a:pt x="21" y="38"/>
                    <a:pt x="29" y="41"/>
                  </a:cubicBezTo>
                  <a:close/>
                </a:path>
              </a:pathLst>
            </a:custGeom>
            <a:solidFill>
              <a:srgbClr val="CEB183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A66A451C-EAC2-4F73-8A6B-A56B679F934D}"/>
                </a:ext>
              </a:extLst>
            </p:cNvPr>
            <p:cNvSpPr/>
            <p:nvPr/>
          </p:nvSpPr>
          <p:spPr>
            <a:xfrm>
              <a:off x="4646613" y="1809750"/>
              <a:ext cx="263525" cy="203200"/>
            </a:xfrm>
            <a:custGeom>
              <a:avLst/>
              <a:gdLst/>
              <a:ahLst/>
              <a:cxnLst>
                <a:cxn ang="0">
                  <a:pos x="41411" y="0"/>
                </a:cxn>
                <a:cxn ang="0">
                  <a:pos x="263525" y="116652"/>
                </a:cxn>
                <a:cxn ang="0">
                  <a:pos x="188232" y="203200"/>
                </a:cxn>
                <a:cxn ang="0">
                  <a:pos x="0" y="33867"/>
                </a:cxn>
                <a:cxn ang="0">
                  <a:pos x="41411" y="0"/>
                </a:cxn>
              </a:cxnLst>
              <a:rect l="0" t="0" r="0" b="0"/>
              <a:pathLst>
                <a:path w="70" h="54">
                  <a:moveTo>
                    <a:pt x="11" y="0"/>
                  </a:moveTo>
                  <a:cubicBezTo>
                    <a:pt x="30" y="9"/>
                    <a:pt x="47" y="27"/>
                    <a:pt x="70" y="31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29" y="53"/>
                    <a:pt x="10" y="38"/>
                    <a:pt x="0" y="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89">
              <a:extLst>
                <a:ext uri="{FF2B5EF4-FFF2-40B4-BE49-F238E27FC236}">
                  <a16:creationId xmlns:a16="http://schemas.microsoft.com/office/drawing/2014/main" id="{3C591794-84C3-4BA2-A6FE-B20FDCA75B79}"/>
                </a:ext>
              </a:extLst>
            </p:cNvPr>
            <p:cNvSpPr/>
            <p:nvPr/>
          </p:nvSpPr>
          <p:spPr>
            <a:xfrm>
              <a:off x="4367213" y="942975"/>
              <a:ext cx="982662" cy="976313"/>
            </a:xfrm>
            <a:custGeom>
              <a:avLst/>
              <a:gdLst/>
              <a:ahLst/>
              <a:cxnLst>
                <a:cxn ang="0">
                  <a:pos x="3765" y="82930"/>
                </a:cxn>
                <a:cxn ang="0">
                  <a:pos x="116715" y="806683"/>
                </a:cxn>
                <a:cxn ang="0">
                  <a:pos x="813238" y="844379"/>
                </a:cxn>
                <a:cxn ang="0">
                  <a:pos x="982662" y="98008"/>
                </a:cxn>
                <a:cxn ang="0">
                  <a:pos x="557218" y="22617"/>
                </a:cxn>
                <a:cxn ang="0">
                  <a:pos x="557218" y="3770"/>
                </a:cxn>
                <a:cxn ang="0">
                  <a:pos x="496978" y="11309"/>
                </a:cxn>
                <a:cxn ang="0">
                  <a:pos x="432974" y="0"/>
                </a:cxn>
                <a:cxn ang="0">
                  <a:pos x="432974" y="22617"/>
                </a:cxn>
                <a:cxn ang="0">
                  <a:pos x="3765" y="82930"/>
                </a:cxn>
              </a:cxnLst>
              <a:rect l="0" t="0" r="0" b="0"/>
              <a:pathLst>
                <a:path w="261" h="259">
                  <a:moveTo>
                    <a:pt x="1" y="22"/>
                  </a:moveTo>
                  <a:cubicBezTo>
                    <a:pt x="1" y="22"/>
                    <a:pt x="0" y="181"/>
                    <a:pt x="31" y="214"/>
                  </a:cubicBezTo>
                  <a:cubicBezTo>
                    <a:pt x="64" y="249"/>
                    <a:pt x="182" y="259"/>
                    <a:pt x="216" y="224"/>
                  </a:cubicBezTo>
                  <a:cubicBezTo>
                    <a:pt x="248" y="192"/>
                    <a:pt x="261" y="26"/>
                    <a:pt x="261" y="26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6"/>
                    <a:pt x="115" y="6"/>
                    <a:pt x="115" y="6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90">
              <a:extLst>
                <a:ext uri="{FF2B5EF4-FFF2-40B4-BE49-F238E27FC236}">
                  <a16:creationId xmlns:a16="http://schemas.microsoft.com/office/drawing/2014/main" id="{DABE05D3-9A3B-4580-9816-5CAC475377A5}"/>
                </a:ext>
              </a:extLst>
            </p:cNvPr>
            <p:cNvSpPr/>
            <p:nvPr/>
          </p:nvSpPr>
          <p:spPr>
            <a:xfrm>
              <a:off x="4551363" y="942975"/>
              <a:ext cx="798512" cy="414338"/>
            </a:xfrm>
            <a:custGeom>
              <a:avLst/>
              <a:gdLst/>
              <a:ahLst/>
              <a:cxnLst>
                <a:cxn ang="0">
                  <a:pos x="787212" y="229769"/>
                </a:cxn>
                <a:cxn ang="0">
                  <a:pos x="798512" y="97934"/>
                </a:cxn>
                <a:cxn ang="0">
                  <a:pos x="372890" y="22600"/>
                </a:cxn>
                <a:cxn ang="0">
                  <a:pos x="372890" y="3767"/>
                </a:cxn>
                <a:cxn ang="0">
                  <a:pos x="312625" y="11300"/>
                </a:cxn>
                <a:cxn ang="0">
                  <a:pos x="248593" y="0"/>
                </a:cxn>
                <a:cxn ang="0">
                  <a:pos x="248593" y="22600"/>
                </a:cxn>
                <a:cxn ang="0">
                  <a:pos x="22599" y="52734"/>
                </a:cxn>
                <a:cxn ang="0">
                  <a:pos x="11300" y="71567"/>
                </a:cxn>
                <a:cxn ang="0">
                  <a:pos x="11300" y="222236"/>
                </a:cxn>
                <a:cxn ang="0">
                  <a:pos x="52732" y="414338"/>
                </a:cxn>
                <a:cxn ang="0">
                  <a:pos x="94164" y="414338"/>
                </a:cxn>
                <a:cxn ang="0">
                  <a:pos x="169495" y="143135"/>
                </a:cxn>
                <a:cxn ang="0">
                  <a:pos x="787212" y="229769"/>
                </a:cxn>
              </a:cxnLst>
              <a:rect l="0" t="0" r="0" b="0"/>
              <a:pathLst>
                <a:path w="212" h="110">
                  <a:moveTo>
                    <a:pt x="209" y="61"/>
                  </a:moveTo>
                  <a:cubicBezTo>
                    <a:pt x="211" y="40"/>
                    <a:pt x="212" y="26"/>
                    <a:pt x="212" y="2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6"/>
                    <a:pt x="3" y="18"/>
                    <a:pt x="3" y="19"/>
                  </a:cubicBezTo>
                  <a:cubicBezTo>
                    <a:pt x="3" y="26"/>
                    <a:pt x="0" y="51"/>
                    <a:pt x="3" y="59"/>
                  </a:cubicBezTo>
                  <a:cubicBezTo>
                    <a:pt x="6" y="67"/>
                    <a:pt x="14" y="110"/>
                    <a:pt x="14" y="110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5" y="110"/>
                    <a:pt x="17" y="59"/>
                    <a:pt x="45" y="38"/>
                  </a:cubicBezTo>
                  <a:cubicBezTo>
                    <a:pt x="72" y="18"/>
                    <a:pt x="196" y="57"/>
                    <a:pt x="209" y="61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91">
              <a:extLst>
                <a:ext uri="{FF2B5EF4-FFF2-40B4-BE49-F238E27FC236}">
                  <a16:creationId xmlns:a16="http://schemas.microsoft.com/office/drawing/2014/main" id="{74F5F506-A4CA-4909-B195-C4771F1AF4DE}"/>
                </a:ext>
              </a:extLst>
            </p:cNvPr>
            <p:cNvSpPr/>
            <p:nvPr/>
          </p:nvSpPr>
          <p:spPr>
            <a:xfrm>
              <a:off x="4273550" y="536575"/>
              <a:ext cx="1238250" cy="858838"/>
            </a:xfrm>
            <a:custGeom>
              <a:avLst/>
              <a:gdLst/>
              <a:ahLst/>
              <a:cxnLst>
                <a:cxn ang="0">
                  <a:pos x="97856" y="858838"/>
                </a:cxn>
                <a:cxn ang="0">
                  <a:pos x="346258" y="847538"/>
                </a:cxn>
                <a:cxn ang="0">
                  <a:pos x="451641" y="482155"/>
                </a:cxn>
                <a:cxn ang="0">
                  <a:pos x="1125340" y="606460"/>
                </a:cxn>
                <a:cxn ang="0">
                  <a:pos x="3764" y="429419"/>
                </a:cxn>
                <a:cxn ang="0">
                  <a:pos x="97856" y="858838"/>
                </a:cxn>
              </a:cxnLst>
              <a:rect l="0" t="0" r="0" b="0"/>
              <a:pathLst>
                <a:path w="329" h="228">
                  <a:moveTo>
                    <a:pt x="26" y="228"/>
                  </a:moveTo>
                  <a:cubicBezTo>
                    <a:pt x="92" y="225"/>
                    <a:pt x="92" y="225"/>
                    <a:pt x="92" y="225"/>
                  </a:cubicBezTo>
                  <a:cubicBezTo>
                    <a:pt x="92" y="225"/>
                    <a:pt x="89" y="139"/>
                    <a:pt x="120" y="128"/>
                  </a:cubicBezTo>
                  <a:cubicBezTo>
                    <a:pt x="180" y="106"/>
                    <a:pt x="281" y="151"/>
                    <a:pt x="299" y="161"/>
                  </a:cubicBezTo>
                  <a:cubicBezTo>
                    <a:pt x="329" y="0"/>
                    <a:pt x="0" y="22"/>
                    <a:pt x="1" y="114"/>
                  </a:cubicBezTo>
                  <a:cubicBezTo>
                    <a:pt x="1" y="144"/>
                    <a:pt x="26" y="228"/>
                    <a:pt x="26" y="228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92">
              <a:extLst>
                <a:ext uri="{FF2B5EF4-FFF2-40B4-BE49-F238E27FC236}">
                  <a16:creationId xmlns:a16="http://schemas.microsoft.com/office/drawing/2014/main" id="{1512059A-F1FA-4F9B-9290-5DAB29408C0D}"/>
                </a:ext>
              </a:extLst>
            </p:cNvPr>
            <p:cNvSpPr/>
            <p:nvPr/>
          </p:nvSpPr>
          <p:spPr>
            <a:xfrm>
              <a:off x="4800600" y="1590675"/>
              <a:ext cx="360362" cy="177800"/>
            </a:xfrm>
            <a:custGeom>
              <a:avLst/>
              <a:gdLst/>
              <a:ahLst/>
              <a:cxnLst>
                <a:cxn ang="0">
                  <a:pos x="345347" y="45396"/>
                </a:cxn>
                <a:cxn ang="0">
                  <a:pos x="0" y="0"/>
                </a:cxn>
                <a:cxn ang="0">
                  <a:pos x="63814" y="155102"/>
                </a:cxn>
                <a:cxn ang="0">
                  <a:pos x="307809" y="128621"/>
                </a:cxn>
                <a:cxn ang="0">
                  <a:pos x="345347" y="45396"/>
                </a:cxn>
              </a:cxnLst>
              <a:rect l="0" t="0" r="0" b="0"/>
              <a:pathLst>
                <a:path w="96" h="47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1" y="34"/>
                    <a:pt x="17" y="41"/>
                  </a:cubicBezTo>
                  <a:cubicBezTo>
                    <a:pt x="34" y="47"/>
                    <a:pt x="69" y="43"/>
                    <a:pt x="82" y="34"/>
                  </a:cubicBezTo>
                  <a:cubicBezTo>
                    <a:pt x="96" y="25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93">
              <a:extLst>
                <a:ext uri="{FF2B5EF4-FFF2-40B4-BE49-F238E27FC236}">
                  <a16:creationId xmlns:a16="http://schemas.microsoft.com/office/drawing/2014/main" id="{F390BB4D-86D2-485E-81F4-2702BA1A13CC}"/>
                </a:ext>
              </a:extLst>
            </p:cNvPr>
            <p:cNvSpPr/>
            <p:nvPr/>
          </p:nvSpPr>
          <p:spPr>
            <a:xfrm>
              <a:off x="4924425" y="1719263"/>
              <a:ext cx="139700" cy="41275"/>
            </a:xfrm>
            <a:custGeom>
              <a:avLst/>
              <a:gdLst/>
              <a:ahLst/>
              <a:cxnLst>
                <a:cxn ang="0">
                  <a:pos x="0" y="37523"/>
                </a:cxn>
                <a:cxn ang="0">
                  <a:pos x="139700" y="22514"/>
                </a:cxn>
                <a:cxn ang="0">
                  <a:pos x="98168" y="3752"/>
                </a:cxn>
                <a:cxn ang="0">
                  <a:pos x="75514" y="11257"/>
                </a:cxn>
                <a:cxn ang="0">
                  <a:pos x="41532" y="3752"/>
                </a:cxn>
                <a:cxn ang="0">
                  <a:pos x="0" y="37523"/>
                </a:cxn>
              </a:cxnLst>
              <a:rect l="0" t="0" r="0" b="0"/>
              <a:pathLst>
                <a:path w="37" h="11">
                  <a:moveTo>
                    <a:pt x="0" y="10"/>
                  </a:moveTo>
                  <a:cubicBezTo>
                    <a:pt x="12" y="11"/>
                    <a:pt x="26" y="9"/>
                    <a:pt x="37" y="6"/>
                  </a:cubicBezTo>
                  <a:cubicBezTo>
                    <a:pt x="33" y="3"/>
                    <a:pt x="28" y="0"/>
                    <a:pt x="26" y="1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17" y="0"/>
                    <a:pt x="11" y="1"/>
                  </a:cubicBezTo>
                  <a:cubicBezTo>
                    <a:pt x="7" y="1"/>
                    <a:pt x="3" y="7"/>
                    <a:pt x="0" y="10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94">
              <a:extLst>
                <a:ext uri="{FF2B5EF4-FFF2-40B4-BE49-F238E27FC236}">
                  <a16:creationId xmlns:a16="http://schemas.microsoft.com/office/drawing/2014/main" id="{8DE95FAB-5F37-4CC9-A2CC-3917E9E1A41E}"/>
                </a:ext>
              </a:extLst>
            </p:cNvPr>
            <p:cNvSpPr/>
            <p:nvPr/>
          </p:nvSpPr>
          <p:spPr>
            <a:xfrm>
              <a:off x="4800600" y="1590675"/>
              <a:ext cx="349250" cy="95250"/>
            </a:xfrm>
            <a:custGeom>
              <a:avLst/>
              <a:gdLst/>
              <a:ahLst/>
              <a:cxnLst>
                <a:cxn ang="0">
                  <a:pos x="345495" y="45720"/>
                </a:cxn>
                <a:cxn ang="0">
                  <a:pos x="0" y="0"/>
                </a:cxn>
                <a:cxn ang="0">
                  <a:pos x="11266" y="76200"/>
                </a:cxn>
                <a:cxn ang="0">
                  <a:pos x="116417" y="91440"/>
                </a:cxn>
                <a:cxn ang="0">
                  <a:pos x="345495" y="76200"/>
                </a:cxn>
                <a:cxn ang="0">
                  <a:pos x="345495" y="45720"/>
                </a:cxn>
              </a:cxnLst>
              <a:rect l="0" t="0" r="0" b="0"/>
              <a:pathLst>
                <a:path w="93" h="25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0" y="10"/>
                    <a:pt x="3" y="20"/>
                  </a:cubicBezTo>
                  <a:cubicBezTo>
                    <a:pt x="11" y="22"/>
                    <a:pt x="21" y="24"/>
                    <a:pt x="31" y="24"/>
                  </a:cubicBezTo>
                  <a:cubicBezTo>
                    <a:pt x="52" y="25"/>
                    <a:pt x="81" y="22"/>
                    <a:pt x="92" y="20"/>
                  </a:cubicBezTo>
                  <a:cubicBezTo>
                    <a:pt x="93" y="16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95">
              <a:extLst>
                <a:ext uri="{FF2B5EF4-FFF2-40B4-BE49-F238E27FC236}">
                  <a16:creationId xmlns:a16="http://schemas.microsoft.com/office/drawing/2014/main" id="{C02B0F1B-14B4-4F33-A868-12B11B2B83FE}"/>
                </a:ext>
              </a:extLst>
            </p:cNvPr>
            <p:cNvSpPr/>
            <p:nvPr/>
          </p:nvSpPr>
          <p:spPr>
            <a:xfrm>
              <a:off x="4748213" y="1222375"/>
              <a:ext cx="187325" cy="192088"/>
            </a:xfrm>
            <a:custGeom>
              <a:avLst/>
              <a:gdLst/>
              <a:ahLst/>
              <a:cxnLst>
                <a:cxn ang="0">
                  <a:pos x="11240" y="192088"/>
                </a:cxn>
                <a:cxn ang="0">
                  <a:pos x="187325" y="177022"/>
                </a:cxn>
                <a:cxn ang="0">
                  <a:pos x="146114" y="18832"/>
                </a:cxn>
                <a:cxn ang="0">
                  <a:pos x="14986" y="60263"/>
                </a:cxn>
                <a:cxn ang="0">
                  <a:pos x="11240" y="192088"/>
                </a:cxn>
              </a:cxnLst>
              <a:rect l="0" t="0" r="0" b="0"/>
              <a:pathLst>
                <a:path w="50" h="51">
                  <a:moveTo>
                    <a:pt x="3" y="51"/>
                  </a:move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0" y="10"/>
                    <a:pt x="39" y="5"/>
                  </a:cubicBezTo>
                  <a:cubicBezTo>
                    <a:pt x="28" y="0"/>
                    <a:pt x="8" y="6"/>
                    <a:pt x="4" y="16"/>
                  </a:cubicBezTo>
                  <a:cubicBezTo>
                    <a:pt x="0" y="26"/>
                    <a:pt x="3" y="51"/>
                    <a:pt x="3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96">
              <a:extLst>
                <a:ext uri="{FF2B5EF4-FFF2-40B4-BE49-F238E27FC236}">
                  <a16:creationId xmlns:a16="http://schemas.microsoft.com/office/drawing/2014/main" id="{1053FDA4-056E-4ACD-ADD2-70B83E36E452}"/>
                </a:ext>
              </a:extLst>
            </p:cNvPr>
            <p:cNvSpPr/>
            <p:nvPr/>
          </p:nvSpPr>
          <p:spPr>
            <a:xfrm>
              <a:off x="5059363" y="1230313"/>
              <a:ext cx="188912" cy="195263"/>
            </a:xfrm>
            <a:custGeom>
              <a:avLst/>
              <a:gdLst/>
              <a:ahLst/>
              <a:cxnLst>
                <a:cxn ang="0">
                  <a:pos x="177577" y="195263"/>
                </a:cxn>
                <a:cxn ang="0">
                  <a:pos x="0" y="176488"/>
                </a:cxn>
                <a:cxn ang="0">
                  <a:pos x="49117" y="18775"/>
                </a:cxn>
                <a:cxn ang="0">
                  <a:pos x="177577" y="63836"/>
                </a:cxn>
                <a:cxn ang="0">
                  <a:pos x="177577" y="195263"/>
                </a:cxn>
              </a:cxnLst>
              <a:rect l="0" t="0" r="0" b="0"/>
              <a:pathLst>
                <a:path w="50" h="52">
                  <a:moveTo>
                    <a:pt x="47" y="52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2" y="9"/>
                    <a:pt x="13" y="5"/>
                  </a:cubicBezTo>
                  <a:cubicBezTo>
                    <a:pt x="23" y="0"/>
                    <a:pt x="43" y="6"/>
                    <a:pt x="47" y="17"/>
                  </a:cubicBezTo>
                  <a:cubicBezTo>
                    <a:pt x="50" y="27"/>
                    <a:pt x="47" y="52"/>
                    <a:pt x="47" y="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97">
              <a:extLst>
                <a:ext uri="{FF2B5EF4-FFF2-40B4-BE49-F238E27FC236}">
                  <a16:creationId xmlns:a16="http://schemas.microsoft.com/office/drawing/2014/main" id="{7201002A-782D-4EDC-B4A4-6A2655CA4697}"/>
                </a:ext>
              </a:extLst>
            </p:cNvPr>
            <p:cNvSpPr/>
            <p:nvPr/>
          </p:nvSpPr>
          <p:spPr>
            <a:xfrm>
              <a:off x="4808538" y="1277938"/>
              <a:ext cx="112712" cy="133350"/>
            </a:xfrm>
            <a:custGeom>
              <a:avLst/>
              <a:gdLst/>
              <a:ahLst/>
              <a:cxnLst>
                <a:cxn ang="0">
                  <a:pos x="56356" y="0"/>
                </a:cxn>
                <a:cxn ang="0">
                  <a:pos x="112712" y="76200"/>
                </a:cxn>
                <a:cxn ang="0">
                  <a:pos x="97684" y="125730"/>
                </a:cxn>
                <a:cxn ang="0">
                  <a:pos x="18785" y="133350"/>
                </a:cxn>
                <a:cxn ang="0">
                  <a:pos x="0" y="76200"/>
                </a:cxn>
                <a:cxn ang="0">
                  <a:pos x="56356" y="0"/>
                </a:cxn>
              </a:cxnLst>
              <a:rect l="0" t="0" r="0" b="0"/>
              <a:pathLst>
                <a:path w="30" h="35">
                  <a:moveTo>
                    <a:pt x="15" y="0"/>
                  </a:moveTo>
                  <a:cubicBezTo>
                    <a:pt x="24" y="0"/>
                    <a:pt x="30" y="9"/>
                    <a:pt x="30" y="20"/>
                  </a:cubicBezTo>
                  <a:cubicBezTo>
                    <a:pt x="30" y="25"/>
                    <a:pt x="29" y="29"/>
                    <a:pt x="26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98">
              <a:extLst>
                <a:ext uri="{FF2B5EF4-FFF2-40B4-BE49-F238E27FC236}">
                  <a16:creationId xmlns:a16="http://schemas.microsoft.com/office/drawing/2014/main" id="{8A242EF3-8CBA-41B0-9830-B1A68A309518}"/>
                </a:ext>
              </a:extLst>
            </p:cNvPr>
            <p:cNvSpPr/>
            <p:nvPr/>
          </p:nvSpPr>
          <p:spPr>
            <a:xfrm>
              <a:off x="5116513" y="1290638"/>
              <a:ext cx="112712" cy="131763"/>
            </a:xfrm>
            <a:custGeom>
              <a:avLst/>
              <a:gdLst/>
              <a:ahLst/>
              <a:cxnLst>
                <a:cxn ang="0">
                  <a:pos x="93927" y="131763"/>
                </a:cxn>
                <a:cxn ang="0">
                  <a:pos x="11271" y="124234"/>
                </a:cxn>
                <a:cxn ang="0">
                  <a:pos x="0" y="75293"/>
                </a:cxn>
                <a:cxn ang="0">
                  <a:pos x="56356" y="0"/>
                </a:cxn>
                <a:cxn ang="0">
                  <a:pos x="112712" y="75293"/>
                </a:cxn>
                <a:cxn ang="0">
                  <a:pos x="93927" y="131763"/>
                </a:cxn>
              </a:cxnLst>
              <a:rect l="0" t="0" r="0" b="0"/>
              <a:pathLst>
                <a:path w="30" h="35">
                  <a:moveTo>
                    <a:pt x="25" y="3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4" y="0"/>
                    <a:pt x="30" y="9"/>
                    <a:pt x="30" y="20"/>
                  </a:cubicBezTo>
                  <a:cubicBezTo>
                    <a:pt x="30" y="26"/>
                    <a:pt x="28" y="31"/>
                    <a:pt x="25" y="35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99">
              <a:extLst>
                <a:ext uri="{FF2B5EF4-FFF2-40B4-BE49-F238E27FC236}">
                  <a16:creationId xmlns:a16="http://schemas.microsoft.com/office/drawing/2014/main" id="{B946AAC5-0DD2-4D1F-BACC-19996D4B7DC9}"/>
                </a:ext>
              </a:extLst>
            </p:cNvPr>
            <p:cNvSpPr/>
            <p:nvPr/>
          </p:nvSpPr>
          <p:spPr>
            <a:xfrm>
              <a:off x="4784725" y="1320800"/>
              <a:ext cx="65087" cy="33338"/>
            </a:xfrm>
            <a:custGeom>
              <a:avLst/>
              <a:gdLst/>
              <a:ahLst/>
              <a:cxnLst>
                <a:cxn ang="0">
                  <a:pos x="0" y="7408"/>
                </a:cxn>
                <a:cxn ang="0">
                  <a:pos x="65087" y="7408"/>
                </a:cxn>
                <a:cxn ang="0">
                  <a:pos x="65087" y="33338"/>
                </a:cxn>
                <a:cxn ang="0">
                  <a:pos x="0" y="33338"/>
                </a:cxn>
                <a:cxn ang="0">
                  <a:pos x="0" y="7408"/>
                </a:cxn>
              </a:cxnLst>
              <a:rect l="0" t="0" r="0" b="0"/>
              <a:pathLst>
                <a:path w="17" h="9">
                  <a:moveTo>
                    <a:pt x="0" y="2"/>
                  </a:moveTo>
                  <a:cubicBezTo>
                    <a:pt x="6" y="1"/>
                    <a:pt x="12" y="0"/>
                    <a:pt x="17" y="2"/>
                  </a:cubicBezTo>
                  <a:cubicBezTo>
                    <a:pt x="17" y="5"/>
                    <a:pt x="17" y="7"/>
                    <a:pt x="17" y="9"/>
                  </a:cubicBezTo>
                  <a:cubicBezTo>
                    <a:pt x="10" y="7"/>
                    <a:pt x="5" y="7"/>
                    <a:pt x="0" y="9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00">
              <a:extLst>
                <a:ext uri="{FF2B5EF4-FFF2-40B4-BE49-F238E27FC236}">
                  <a16:creationId xmlns:a16="http://schemas.microsoft.com/office/drawing/2014/main" id="{EF728D1B-555B-44F3-B3D8-35A46D0E7781}"/>
                </a:ext>
              </a:extLst>
            </p:cNvPr>
            <p:cNvSpPr/>
            <p:nvPr/>
          </p:nvSpPr>
          <p:spPr>
            <a:xfrm>
              <a:off x="5097463" y="1323975"/>
              <a:ext cx="63500" cy="38100"/>
            </a:xfrm>
            <a:custGeom>
              <a:avLst/>
              <a:gdLst/>
              <a:ahLst/>
              <a:cxnLst>
                <a:cxn ang="0">
                  <a:pos x="0" y="7620"/>
                </a:cxn>
                <a:cxn ang="0">
                  <a:pos x="63500" y="11430"/>
                </a:cxn>
                <a:cxn ang="0">
                  <a:pos x="63500" y="38100"/>
                </a:cxn>
                <a:cxn ang="0">
                  <a:pos x="0" y="38100"/>
                </a:cxn>
                <a:cxn ang="0">
                  <a:pos x="0" y="7620"/>
                </a:cxn>
              </a:cxnLst>
              <a:rect l="0" t="0" r="0" b="0"/>
              <a:pathLst>
                <a:path w="17" h="10">
                  <a:moveTo>
                    <a:pt x="0" y="2"/>
                  </a:moveTo>
                  <a:cubicBezTo>
                    <a:pt x="6" y="1"/>
                    <a:pt x="12" y="0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0" y="8"/>
                    <a:pt x="4" y="8"/>
                    <a:pt x="0" y="10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01">
              <a:extLst>
                <a:ext uri="{FF2B5EF4-FFF2-40B4-BE49-F238E27FC236}">
                  <a16:creationId xmlns:a16="http://schemas.microsoft.com/office/drawing/2014/main" id="{4D13EE06-83AD-4B67-86ED-3A74E05FE953}"/>
                </a:ext>
              </a:extLst>
            </p:cNvPr>
            <p:cNvSpPr/>
            <p:nvPr/>
          </p:nvSpPr>
          <p:spPr>
            <a:xfrm>
              <a:off x="4935538" y="1477963"/>
              <a:ext cx="30162" cy="41275"/>
            </a:xfrm>
            <a:custGeom>
              <a:avLst/>
              <a:gdLst/>
              <a:ahLst/>
              <a:cxnLst>
                <a:cxn ang="0">
                  <a:pos x="15081" y="0"/>
                </a:cxn>
                <a:cxn ang="0">
                  <a:pos x="30162" y="22514"/>
                </a:cxn>
                <a:cxn ang="0">
                  <a:pos x="15081" y="41275"/>
                </a:cxn>
                <a:cxn ang="0">
                  <a:pos x="0" y="18761"/>
                </a:cxn>
                <a:cxn ang="0">
                  <a:pos x="15081" y="0"/>
                </a:cxn>
              </a:cxnLst>
              <a:rect l="0" t="0" r="0" b="0"/>
              <a:pathLst>
                <a:path w="8" h="11">
                  <a:moveTo>
                    <a:pt x="4" y="0"/>
                  </a:moveTo>
                  <a:cubicBezTo>
                    <a:pt x="7" y="0"/>
                    <a:pt x="8" y="3"/>
                    <a:pt x="8" y="6"/>
                  </a:cubicBezTo>
                  <a:cubicBezTo>
                    <a:pt x="8" y="8"/>
                    <a:pt x="6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Oval 102">
              <a:extLst>
                <a:ext uri="{FF2B5EF4-FFF2-40B4-BE49-F238E27FC236}">
                  <a16:creationId xmlns:a16="http://schemas.microsoft.com/office/drawing/2014/main" id="{9B19E2C1-1650-452B-B640-EB22299771DA}"/>
                </a:ext>
              </a:extLst>
            </p:cNvPr>
            <p:cNvSpPr/>
            <p:nvPr/>
          </p:nvSpPr>
          <p:spPr>
            <a:xfrm>
              <a:off x="5003800" y="1482725"/>
              <a:ext cx="30162" cy="36513"/>
            </a:xfrm>
            <a:prstGeom prst="ellipse">
              <a:avLst/>
            </a:prstGeom>
            <a:solidFill>
              <a:srgbClr val="B97149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6" name="Freeform 103">
              <a:extLst>
                <a:ext uri="{FF2B5EF4-FFF2-40B4-BE49-F238E27FC236}">
                  <a16:creationId xmlns:a16="http://schemas.microsoft.com/office/drawing/2014/main" id="{EFC779F6-4514-4591-82DB-543531D38A31}"/>
                </a:ext>
              </a:extLst>
            </p:cNvPr>
            <p:cNvSpPr/>
            <p:nvPr/>
          </p:nvSpPr>
          <p:spPr>
            <a:xfrm>
              <a:off x="4341813" y="1933575"/>
              <a:ext cx="323850" cy="441325"/>
            </a:xfrm>
            <a:custGeom>
              <a:avLst/>
              <a:gdLst/>
              <a:ahLst/>
              <a:cxnLst>
                <a:cxn ang="0">
                  <a:pos x="301256" y="0"/>
                </a:cxn>
                <a:cxn ang="0">
                  <a:pos x="56485" y="441325"/>
                </a:cxn>
                <a:cxn ang="0">
                  <a:pos x="192051" y="433781"/>
                </a:cxn>
                <a:cxn ang="0">
                  <a:pos x="293724" y="135792"/>
                </a:cxn>
                <a:cxn ang="0">
                  <a:pos x="301256" y="0"/>
                </a:cxn>
              </a:cxnLst>
              <a:rect l="0" t="0" r="0" b="0"/>
              <a:pathLst>
                <a:path w="86" h="117">
                  <a:moveTo>
                    <a:pt x="80" y="0"/>
                  </a:moveTo>
                  <a:cubicBezTo>
                    <a:pt x="32" y="15"/>
                    <a:pt x="0" y="64"/>
                    <a:pt x="15" y="117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44" y="87"/>
                    <a:pt x="55" y="48"/>
                    <a:pt x="78" y="36"/>
                  </a:cubicBezTo>
                  <a:cubicBezTo>
                    <a:pt x="85" y="23"/>
                    <a:pt x="86" y="11"/>
                    <a:pt x="8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04">
              <a:extLst>
                <a:ext uri="{FF2B5EF4-FFF2-40B4-BE49-F238E27FC236}">
                  <a16:creationId xmlns:a16="http://schemas.microsoft.com/office/drawing/2014/main" id="{D96266E1-5E73-47A8-9EC1-8B06095FF303}"/>
                </a:ext>
              </a:extLst>
            </p:cNvPr>
            <p:cNvSpPr/>
            <p:nvPr/>
          </p:nvSpPr>
          <p:spPr>
            <a:xfrm>
              <a:off x="5037138" y="2344738"/>
              <a:ext cx="131762" cy="68263"/>
            </a:xfrm>
            <a:custGeom>
              <a:avLst/>
              <a:gdLst/>
              <a:ahLst/>
              <a:cxnLst>
                <a:cxn ang="0">
                  <a:pos x="112712" y="57150"/>
                </a:cxn>
                <a:cxn ang="0">
                  <a:pos x="131762" y="19050"/>
                </a:cxn>
                <a:cxn ang="0">
                  <a:pos x="0" y="0"/>
                </a:cxn>
                <a:cxn ang="0">
                  <a:pos x="7937" y="68263"/>
                </a:cxn>
                <a:cxn ang="0">
                  <a:pos x="112712" y="57150"/>
                </a:cxn>
              </a:cxnLst>
              <a:rect l="0" t="0" r="0" b="0"/>
              <a:pathLst>
                <a:path w="83" h="43">
                  <a:moveTo>
                    <a:pt x="71" y="36"/>
                  </a:moveTo>
                  <a:lnTo>
                    <a:pt x="83" y="12"/>
                  </a:lnTo>
                  <a:lnTo>
                    <a:pt x="0" y="0"/>
                  </a:lnTo>
                  <a:lnTo>
                    <a:pt x="5" y="43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05">
              <a:extLst>
                <a:ext uri="{FF2B5EF4-FFF2-40B4-BE49-F238E27FC236}">
                  <a16:creationId xmlns:a16="http://schemas.microsoft.com/office/drawing/2014/main" id="{63E87818-3F78-4BEA-920A-5C0D42BCBDB2}"/>
                </a:ext>
              </a:extLst>
            </p:cNvPr>
            <p:cNvSpPr/>
            <p:nvPr/>
          </p:nvSpPr>
          <p:spPr>
            <a:xfrm>
              <a:off x="4314825" y="1301750"/>
              <a:ext cx="236537" cy="258763"/>
            </a:xfrm>
            <a:custGeom>
              <a:avLst/>
              <a:gdLst/>
              <a:ahLst/>
              <a:cxnLst>
                <a:cxn ang="0">
                  <a:pos x="63827" y="22501"/>
                </a:cxn>
                <a:cxn ang="0">
                  <a:pos x="116391" y="7500"/>
                </a:cxn>
                <a:cxn ang="0">
                  <a:pos x="206501" y="63753"/>
                </a:cxn>
                <a:cxn ang="0">
                  <a:pos x="229028" y="146257"/>
                </a:cxn>
                <a:cxn ang="0">
                  <a:pos x="172710" y="236262"/>
                </a:cxn>
                <a:cxn ang="0">
                  <a:pos x="120146" y="247512"/>
                </a:cxn>
                <a:cxn ang="0">
                  <a:pos x="30036" y="195010"/>
                </a:cxn>
                <a:cxn ang="0">
                  <a:pos x="11264" y="112506"/>
                </a:cxn>
                <a:cxn ang="0">
                  <a:pos x="63827" y="22501"/>
                </a:cxn>
              </a:cxnLst>
              <a:rect l="0" t="0" r="0" b="0"/>
              <a:pathLst>
                <a:path w="63" h="69">
                  <a:moveTo>
                    <a:pt x="17" y="6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42" y="0"/>
                    <a:pt x="53" y="6"/>
                    <a:pt x="55" y="17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9"/>
                    <a:pt x="57" y="60"/>
                    <a:pt x="46" y="63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22" y="69"/>
                    <a:pt x="11" y="62"/>
                    <a:pt x="8" y="52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9"/>
                    <a:pt x="6" y="8"/>
                    <a:pt x="17" y="6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FE3F98E1-6D4D-4994-90D2-4475825D3034}"/>
                </a:ext>
              </a:extLst>
            </p:cNvPr>
            <p:cNvSpPr/>
            <p:nvPr/>
          </p:nvSpPr>
          <p:spPr>
            <a:xfrm>
              <a:off x="4360863" y="1350963"/>
              <a:ext cx="77787" cy="161925"/>
            </a:xfrm>
            <a:custGeom>
              <a:avLst/>
              <a:gdLst/>
              <a:ahLst/>
              <a:cxnLst>
                <a:cxn ang="0">
                  <a:pos x="40746" y="7531"/>
                </a:cxn>
                <a:cxn ang="0">
                  <a:pos x="74083" y="0"/>
                </a:cxn>
                <a:cxn ang="0">
                  <a:pos x="77787" y="0"/>
                </a:cxn>
                <a:cxn ang="0">
                  <a:pos x="77787" y="154394"/>
                </a:cxn>
                <a:cxn ang="0">
                  <a:pos x="77787" y="154394"/>
                </a:cxn>
                <a:cxn ang="0">
                  <a:pos x="18521" y="120502"/>
                </a:cxn>
                <a:cxn ang="0">
                  <a:pos x="3704" y="67783"/>
                </a:cxn>
                <a:cxn ang="0">
                  <a:pos x="40746" y="7531"/>
                </a:cxn>
              </a:cxnLst>
              <a:rect l="0" t="0" r="0" b="0"/>
              <a:pathLst>
                <a:path w="21" h="43">
                  <a:moveTo>
                    <a:pt x="11" y="2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4" y="43"/>
                    <a:pt x="7" y="39"/>
                    <a:pt x="5" y="3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1"/>
                    <a:pt x="4" y="4"/>
                    <a:pt x="11" y="2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07">
              <a:extLst>
                <a:ext uri="{FF2B5EF4-FFF2-40B4-BE49-F238E27FC236}">
                  <a16:creationId xmlns:a16="http://schemas.microsoft.com/office/drawing/2014/main" id="{033CEB2C-AFE3-4377-A4FF-3CA47C0AE7E7}"/>
                </a:ext>
              </a:extLst>
            </p:cNvPr>
            <p:cNvSpPr/>
            <p:nvPr/>
          </p:nvSpPr>
          <p:spPr>
            <a:xfrm>
              <a:off x="4341813" y="788988"/>
              <a:ext cx="330200" cy="309563"/>
            </a:xfrm>
            <a:custGeom>
              <a:avLst/>
              <a:gdLst/>
              <a:ahLst/>
              <a:cxnLst>
                <a:cxn ang="0">
                  <a:pos x="48780" y="309563"/>
                </a:cxn>
                <a:cxn ang="0">
                  <a:pos x="37523" y="98154"/>
                </a:cxn>
                <a:cxn ang="0">
                  <a:pos x="330200" y="0"/>
                </a:cxn>
                <a:cxn ang="0">
                  <a:pos x="108816" y="151006"/>
                </a:cxn>
                <a:cxn ang="0">
                  <a:pos x="127577" y="298238"/>
                </a:cxn>
                <a:cxn ang="0">
                  <a:pos x="48780" y="309563"/>
                </a:cxn>
              </a:cxnLst>
              <a:rect l="0" t="0" r="0" b="0"/>
              <a:pathLst>
                <a:path w="88" h="82">
                  <a:moveTo>
                    <a:pt x="13" y="82"/>
                  </a:moveTo>
                  <a:cubicBezTo>
                    <a:pt x="13" y="82"/>
                    <a:pt x="0" y="40"/>
                    <a:pt x="10" y="26"/>
                  </a:cubicBezTo>
                  <a:cubicBezTo>
                    <a:pt x="21" y="11"/>
                    <a:pt x="88" y="0"/>
                    <a:pt x="88" y="0"/>
                  </a:cubicBezTo>
                  <a:cubicBezTo>
                    <a:pt x="88" y="0"/>
                    <a:pt x="32" y="15"/>
                    <a:pt x="29" y="40"/>
                  </a:cubicBezTo>
                  <a:cubicBezTo>
                    <a:pt x="26" y="65"/>
                    <a:pt x="34" y="79"/>
                    <a:pt x="34" y="79"/>
                  </a:cubicBezTo>
                  <a:lnTo>
                    <a:pt x="13" y="82"/>
                  </a:ln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08">
              <a:extLst>
                <a:ext uri="{FF2B5EF4-FFF2-40B4-BE49-F238E27FC236}">
                  <a16:creationId xmlns:a16="http://schemas.microsoft.com/office/drawing/2014/main" id="{47F4A627-0AA5-4768-9BD5-CBB53B4BB972}"/>
                </a:ext>
              </a:extLst>
            </p:cNvPr>
            <p:cNvSpPr/>
            <p:nvPr/>
          </p:nvSpPr>
          <p:spPr>
            <a:xfrm>
              <a:off x="5289550" y="1512888"/>
              <a:ext cx="763587" cy="436563"/>
            </a:xfrm>
            <a:custGeom>
              <a:avLst/>
              <a:gdLst/>
              <a:ahLst/>
              <a:cxnLst>
                <a:cxn ang="0">
                  <a:pos x="44450" y="436563"/>
                </a:cxn>
                <a:cxn ang="0">
                  <a:pos x="763587" y="14288"/>
                </a:cxn>
                <a:cxn ang="0">
                  <a:pos x="758825" y="0"/>
                </a:cxn>
                <a:cxn ang="0">
                  <a:pos x="0" y="360363"/>
                </a:cxn>
                <a:cxn ang="0">
                  <a:pos x="44450" y="436563"/>
                </a:cxn>
              </a:cxnLst>
              <a:rect l="0" t="0" r="0" b="0"/>
              <a:pathLst>
                <a:path w="481" h="275">
                  <a:moveTo>
                    <a:pt x="28" y="275"/>
                  </a:moveTo>
                  <a:lnTo>
                    <a:pt x="481" y="9"/>
                  </a:lnTo>
                  <a:lnTo>
                    <a:pt x="478" y="0"/>
                  </a:lnTo>
                  <a:lnTo>
                    <a:pt x="0" y="227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09">
              <a:extLst>
                <a:ext uri="{FF2B5EF4-FFF2-40B4-BE49-F238E27FC236}">
                  <a16:creationId xmlns:a16="http://schemas.microsoft.com/office/drawing/2014/main" id="{DA6373B9-43AA-4BA9-A0EB-5BCAD498501A}"/>
                </a:ext>
              </a:extLst>
            </p:cNvPr>
            <p:cNvSpPr/>
            <p:nvPr/>
          </p:nvSpPr>
          <p:spPr>
            <a:xfrm>
              <a:off x="5465763" y="1779588"/>
              <a:ext cx="150812" cy="225425"/>
            </a:xfrm>
            <a:custGeom>
              <a:avLst/>
              <a:gdLst/>
              <a:ahLst/>
              <a:cxnLst>
                <a:cxn ang="0">
                  <a:pos x="124420" y="0"/>
                </a:cxn>
                <a:cxn ang="0">
                  <a:pos x="37703" y="30057"/>
                </a:cxn>
                <a:cxn ang="0">
                  <a:pos x="18852" y="78899"/>
                </a:cxn>
                <a:cxn ang="0">
                  <a:pos x="18852" y="184097"/>
                </a:cxn>
                <a:cxn ang="0">
                  <a:pos x="128190" y="139012"/>
                </a:cxn>
                <a:cxn ang="0">
                  <a:pos x="131961" y="97684"/>
                </a:cxn>
                <a:cxn ang="0">
                  <a:pos x="135731" y="56356"/>
                </a:cxn>
                <a:cxn ang="0">
                  <a:pos x="124420" y="0"/>
                </a:cxn>
              </a:cxnLst>
              <a:rect l="0" t="0" r="0" b="0"/>
              <a:pathLst>
                <a:path w="40" h="60">
                  <a:moveTo>
                    <a:pt x="33" y="0"/>
                  </a:moveTo>
                  <a:cubicBezTo>
                    <a:pt x="25" y="5"/>
                    <a:pt x="21" y="3"/>
                    <a:pt x="10" y="8"/>
                  </a:cubicBezTo>
                  <a:cubicBezTo>
                    <a:pt x="0" y="12"/>
                    <a:pt x="4" y="18"/>
                    <a:pt x="5" y="21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60"/>
                    <a:pt x="36" y="45"/>
                    <a:pt x="34" y="37"/>
                  </a:cubicBezTo>
                  <a:cubicBezTo>
                    <a:pt x="38" y="33"/>
                    <a:pt x="37" y="28"/>
                    <a:pt x="35" y="26"/>
                  </a:cubicBezTo>
                  <a:cubicBezTo>
                    <a:pt x="39" y="21"/>
                    <a:pt x="37" y="17"/>
                    <a:pt x="36" y="15"/>
                  </a:cubicBezTo>
                  <a:cubicBezTo>
                    <a:pt x="40" y="10"/>
                    <a:pt x="37" y="2"/>
                    <a:pt x="33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10">
              <a:extLst>
                <a:ext uri="{FF2B5EF4-FFF2-40B4-BE49-F238E27FC236}">
                  <a16:creationId xmlns:a16="http://schemas.microsoft.com/office/drawing/2014/main" id="{4EC565C0-50A3-4D5A-BBF4-3BBED37C257E}"/>
                </a:ext>
              </a:extLst>
            </p:cNvPr>
            <p:cNvSpPr/>
            <p:nvPr/>
          </p:nvSpPr>
          <p:spPr>
            <a:xfrm>
              <a:off x="4729163" y="1068388"/>
              <a:ext cx="198437" cy="96838"/>
            </a:xfrm>
            <a:custGeom>
              <a:avLst/>
              <a:gdLst/>
              <a:ahLst/>
              <a:cxnLst>
                <a:cxn ang="0">
                  <a:pos x="0" y="85664"/>
                </a:cxn>
                <a:cxn ang="0">
                  <a:pos x="198437" y="85664"/>
                </a:cxn>
                <a:cxn ang="0">
                  <a:pos x="187205" y="93113"/>
                </a:cxn>
                <a:cxn ang="0">
                  <a:pos x="11232" y="96838"/>
                </a:cxn>
                <a:cxn ang="0">
                  <a:pos x="0" y="85664"/>
                </a:cxn>
              </a:cxnLst>
              <a:rect l="0" t="0" r="0" b="0"/>
              <a:pathLst>
                <a:path w="53" h="26">
                  <a:moveTo>
                    <a:pt x="0" y="23"/>
                  </a:moveTo>
                  <a:cubicBezTo>
                    <a:pt x="10" y="0"/>
                    <a:pt x="43" y="1"/>
                    <a:pt x="53" y="2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2" y="10"/>
                    <a:pt x="13" y="9"/>
                    <a:pt x="3" y="26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1">
              <a:extLst>
                <a:ext uri="{FF2B5EF4-FFF2-40B4-BE49-F238E27FC236}">
                  <a16:creationId xmlns:a16="http://schemas.microsoft.com/office/drawing/2014/main" id="{8E4C40ED-73E9-42F8-9660-06283047567D}"/>
                </a:ext>
              </a:extLst>
            </p:cNvPr>
            <p:cNvSpPr/>
            <p:nvPr/>
          </p:nvSpPr>
          <p:spPr>
            <a:xfrm>
              <a:off x="5097463" y="1090613"/>
              <a:ext cx="176212" cy="128588"/>
            </a:xfrm>
            <a:custGeom>
              <a:avLst/>
              <a:gdLst/>
              <a:ahLst/>
              <a:cxnLst>
                <a:cxn ang="0">
                  <a:pos x="0" y="75640"/>
                </a:cxn>
                <a:cxn ang="0">
                  <a:pos x="176212" y="124806"/>
                </a:cxn>
                <a:cxn ang="0">
                  <a:pos x="161215" y="128588"/>
                </a:cxn>
                <a:cxn ang="0">
                  <a:pos x="7498" y="86986"/>
                </a:cxn>
                <a:cxn ang="0">
                  <a:pos x="0" y="75640"/>
                </a:cxn>
              </a:cxnLst>
              <a:rect l="0" t="0" r="0" b="0"/>
              <a:pathLst>
                <a:path w="47" h="34">
                  <a:moveTo>
                    <a:pt x="0" y="20"/>
                  </a:moveTo>
                  <a:cubicBezTo>
                    <a:pt x="16" y="0"/>
                    <a:pt x="44" y="9"/>
                    <a:pt x="47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1" y="18"/>
                    <a:pt x="16" y="9"/>
                    <a:pt x="2" y="2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12">
              <a:extLst>
                <a:ext uri="{FF2B5EF4-FFF2-40B4-BE49-F238E27FC236}">
                  <a16:creationId xmlns:a16="http://schemas.microsoft.com/office/drawing/2014/main" id="{458238FA-3EA9-419D-859C-4D95D3E2E695}"/>
                </a:ext>
              </a:extLst>
            </p:cNvPr>
            <p:cNvSpPr/>
            <p:nvPr/>
          </p:nvSpPr>
          <p:spPr>
            <a:xfrm>
              <a:off x="5416550" y="1716088"/>
              <a:ext cx="155575" cy="71438"/>
            </a:xfrm>
            <a:custGeom>
              <a:avLst/>
              <a:gdLst/>
              <a:ahLst/>
              <a:cxnLst>
                <a:cxn ang="0">
                  <a:pos x="0" y="33839"/>
                </a:cxn>
                <a:cxn ang="0">
                  <a:pos x="147986" y="0"/>
                </a:cxn>
                <a:cxn ang="0">
                  <a:pos x="129013" y="56398"/>
                </a:cxn>
                <a:cxn ang="0">
                  <a:pos x="22767" y="63918"/>
                </a:cxn>
                <a:cxn ang="0">
                  <a:pos x="0" y="33839"/>
                </a:cxn>
              </a:cxnLst>
              <a:rect l="0" t="0" r="0" b="0"/>
              <a:pathLst>
                <a:path w="41" h="19">
                  <a:moveTo>
                    <a:pt x="0" y="9"/>
                  </a:moveTo>
                  <a:cubicBezTo>
                    <a:pt x="17" y="8"/>
                    <a:pt x="28" y="1"/>
                    <a:pt x="39" y="0"/>
                  </a:cubicBezTo>
                  <a:cubicBezTo>
                    <a:pt x="39" y="0"/>
                    <a:pt x="41" y="11"/>
                    <a:pt x="34" y="15"/>
                  </a:cubicBezTo>
                  <a:cubicBezTo>
                    <a:pt x="27" y="19"/>
                    <a:pt x="6" y="17"/>
                    <a:pt x="6" y="17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13">
              <a:extLst>
                <a:ext uri="{FF2B5EF4-FFF2-40B4-BE49-F238E27FC236}">
                  <a16:creationId xmlns:a16="http://schemas.microsoft.com/office/drawing/2014/main" id="{A31439B1-35CF-4F66-B711-1CF75BAB3E26}"/>
                </a:ext>
              </a:extLst>
            </p:cNvPr>
            <p:cNvSpPr/>
            <p:nvPr/>
          </p:nvSpPr>
          <p:spPr>
            <a:xfrm>
              <a:off x="5446713" y="1828800"/>
              <a:ext cx="125412" cy="150813"/>
            </a:xfrm>
            <a:custGeom>
              <a:avLst/>
              <a:gdLst/>
              <a:ahLst/>
              <a:cxnLst>
                <a:cxn ang="0">
                  <a:pos x="34203" y="11311"/>
                </a:cxn>
                <a:cxn ang="0">
                  <a:pos x="45604" y="18852"/>
                </a:cxn>
                <a:cxn ang="0">
                  <a:pos x="49405" y="18852"/>
                </a:cxn>
                <a:cxn ang="0">
                  <a:pos x="121612" y="0"/>
                </a:cxn>
                <a:cxn ang="0">
                  <a:pos x="121612" y="0"/>
                </a:cxn>
                <a:cxn ang="0">
                  <a:pos x="125412" y="3770"/>
                </a:cxn>
                <a:cxn ang="0">
                  <a:pos x="57005" y="30163"/>
                </a:cxn>
                <a:cxn ang="0">
                  <a:pos x="49405" y="33933"/>
                </a:cxn>
                <a:cxn ang="0">
                  <a:pos x="49405" y="33933"/>
                </a:cxn>
                <a:cxn ang="0">
                  <a:pos x="49405" y="33933"/>
                </a:cxn>
                <a:cxn ang="0">
                  <a:pos x="15201" y="45244"/>
                </a:cxn>
                <a:cxn ang="0">
                  <a:pos x="15201" y="56555"/>
                </a:cxn>
                <a:cxn ang="0">
                  <a:pos x="19002" y="67866"/>
                </a:cxn>
                <a:cxn ang="0">
                  <a:pos x="53205" y="60325"/>
                </a:cxn>
                <a:cxn ang="0">
                  <a:pos x="53205" y="60325"/>
                </a:cxn>
                <a:cxn ang="0">
                  <a:pos x="125412" y="49014"/>
                </a:cxn>
                <a:cxn ang="0">
                  <a:pos x="125412" y="49014"/>
                </a:cxn>
                <a:cxn ang="0">
                  <a:pos x="53205" y="75407"/>
                </a:cxn>
                <a:cxn ang="0">
                  <a:pos x="53205" y="75407"/>
                </a:cxn>
                <a:cxn ang="0">
                  <a:pos x="26603" y="82947"/>
                </a:cxn>
                <a:cxn ang="0">
                  <a:pos x="26603" y="86717"/>
                </a:cxn>
                <a:cxn ang="0">
                  <a:pos x="22802" y="101799"/>
                </a:cxn>
                <a:cxn ang="0">
                  <a:pos x="26603" y="109339"/>
                </a:cxn>
                <a:cxn ang="0">
                  <a:pos x="30403" y="109339"/>
                </a:cxn>
                <a:cxn ang="0">
                  <a:pos x="53205" y="105569"/>
                </a:cxn>
                <a:cxn ang="0">
                  <a:pos x="53205" y="105569"/>
                </a:cxn>
                <a:cxn ang="0">
                  <a:pos x="57005" y="101799"/>
                </a:cxn>
                <a:cxn ang="0">
                  <a:pos x="125412" y="86717"/>
                </a:cxn>
                <a:cxn ang="0">
                  <a:pos x="125412" y="86717"/>
                </a:cxn>
                <a:cxn ang="0">
                  <a:pos x="57005" y="116880"/>
                </a:cxn>
                <a:cxn ang="0">
                  <a:pos x="60806" y="143272"/>
                </a:cxn>
                <a:cxn ang="0">
                  <a:pos x="57005" y="150813"/>
                </a:cxn>
                <a:cxn ang="0">
                  <a:pos x="38004" y="135732"/>
                </a:cxn>
                <a:cxn ang="0">
                  <a:pos x="41804" y="120650"/>
                </a:cxn>
                <a:cxn ang="0">
                  <a:pos x="38004" y="120650"/>
                </a:cxn>
                <a:cxn ang="0">
                  <a:pos x="26603" y="120650"/>
                </a:cxn>
                <a:cxn ang="0">
                  <a:pos x="15201" y="116880"/>
                </a:cxn>
                <a:cxn ang="0">
                  <a:pos x="11401" y="101799"/>
                </a:cxn>
                <a:cxn ang="0">
                  <a:pos x="15201" y="79177"/>
                </a:cxn>
                <a:cxn ang="0">
                  <a:pos x="15201" y="79177"/>
                </a:cxn>
                <a:cxn ang="0">
                  <a:pos x="15201" y="79177"/>
                </a:cxn>
                <a:cxn ang="0">
                  <a:pos x="11401" y="75407"/>
                </a:cxn>
                <a:cxn ang="0">
                  <a:pos x="3800" y="60325"/>
                </a:cxn>
                <a:cxn ang="0">
                  <a:pos x="3800" y="60325"/>
                </a:cxn>
                <a:cxn ang="0">
                  <a:pos x="3800" y="60325"/>
                </a:cxn>
                <a:cxn ang="0">
                  <a:pos x="7601" y="41474"/>
                </a:cxn>
                <a:cxn ang="0">
                  <a:pos x="34203" y="26392"/>
                </a:cxn>
                <a:cxn ang="0">
                  <a:pos x="30403" y="11311"/>
                </a:cxn>
                <a:cxn ang="0">
                  <a:pos x="34203" y="11311"/>
                </a:cxn>
              </a:cxnLst>
              <a:rect l="0" t="0" r="0" b="0"/>
              <a:pathLst>
                <a:path w="33" h="40">
                  <a:moveTo>
                    <a:pt x="9" y="3"/>
                  </a:moveTo>
                  <a:cubicBezTo>
                    <a:pt x="9" y="3"/>
                    <a:pt x="11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"/>
                    <a:pt x="20" y="6"/>
                    <a:pt x="15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9"/>
                    <a:pt x="5" y="11"/>
                    <a:pt x="4" y="12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4"/>
                    <a:pt x="6" y="26"/>
                    <a:pt x="6" y="27"/>
                  </a:cubicBez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9"/>
                    <a:pt x="12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3"/>
                    <a:pt x="14" y="38"/>
                    <a:pt x="16" y="3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1" y="40"/>
                    <a:pt x="10" y="36"/>
                  </a:cubicBezTo>
                  <a:cubicBezTo>
                    <a:pt x="10" y="35"/>
                    <a:pt x="10" y="33"/>
                    <a:pt x="11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8" y="32"/>
                    <a:pt x="7" y="32"/>
                  </a:cubicBezTo>
                  <a:cubicBezTo>
                    <a:pt x="6" y="32"/>
                    <a:pt x="5" y="32"/>
                    <a:pt x="4" y="31"/>
                  </a:cubicBezTo>
                  <a:cubicBezTo>
                    <a:pt x="4" y="30"/>
                    <a:pt x="4" y="29"/>
                    <a:pt x="3" y="27"/>
                  </a:cubicBezTo>
                  <a:cubicBezTo>
                    <a:pt x="3" y="25"/>
                    <a:pt x="3" y="23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3"/>
                    <a:pt x="2" y="11"/>
                  </a:cubicBezTo>
                  <a:cubicBezTo>
                    <a:pt x="3" y="9"/>
                    <a:pt x="6" y="8"/>
                    <a:pt x="9" y="7"/>
                  </a:cubicBezTo>
                  <a:cubicBezTo>
                    <a:pt x="8" y="6"/>
                    <a:pt x="8" y="3"/>
                    <a:pt x="8" y="3"/>
                  </a:cubicBezTo>
                  <a:lnTo>
                    <a:pt x="9" y="3"/>
                  </a:ln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14">
              <a:extLst>
                <a:ext uri="{FF2B5EF4-FFF2-40B4-BE49-F238E27FC236}">
                  <a16:creationId xmlns:a16="http://schemas.microsoft.com/office/drawing/2014/main" id="{2C5EF033-38A7-4D0D-B93C-78E294BBBD66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4435475" y="2540000"/>
              <a:ext cx="134937" cy="76200"/>
            </a:xfrm>
            <a:custGeom>
              <a:avLst/>
              <a:gdLst/>
              <a:ahLst/>
              <a:cxnLst>
                <a:cxn ang="0">
                  <a:pos x="78713" y="76200"/>
                </a:cxn>
                <a:cxn ang="0">
                  <a:pos x="93706" y="68580"/>
                </a:cxn>
                <a:cxn ang="0">
                  <a:pos x="82462" y="64770"/>
                </a:cxn>
                <a:cxn ang="0">
                  <a:pos x="7497" y="7620"/>
                </a:cxn>
                <a:cxn ang="0">
                  <a:pos x="0" y="7620"/>
                </a:cxn>
                <a:cxn ang="0">
                  <a:pos x="74965" y="72390"/>
                </a:cxn>
                <a:cxn ang="0">
                  <a:pos x="78713" y="76200"/>
                </a:cxn>
                <a:cxn ang="0">
                  <a:pos x="108699" y="60960"/>
                </a:cxn>
                <a:cxn ang="0">
                  <a:pos x="29986" y="7620"/>
                </a:cxn>
                <a:cxn ang="0">
                  <a:pos x="37483" y="3810"/>
                </a:cxn>
                <a:cxn ang="0">
                  <a:pos x="119944" y="49530"/>
                </a:cxn>
                <a:cxn ang="0">
                  <a:pos x="119944" y="49530"/>
                </a:cxn>
                <a:cxn ang="0">
                  <a:pos x="108699" y="60960"/>
                </a:cxn>
                <a:cxn ang="0">
                  <a:pos x="123692" y="45720"/>
                </a:cxn>
                <a:cxn ang="0">
                  <a:pos x="67469" y="3810"/>
                </a:cxn>
                <a:cxn ang="0">
                  <a:pos x="71217" y="0"/>
                </a:cxn>
                <a:cxn ang="0">
                  <a:pos x="134937" y="38100"/>
                </a:cxn>
                <a:cxn ang="0">
                  <a:pos x="123692" y="45720"/>
                </a:cxn>
              </a:cxnLst>
              <a:rect l="0" t="0" r="0" b="0"/>
              <a:pathLst>
                <a:path w="36" h="20">
                  <a:moveTo>
                    <a:pt x="21" y="20"/>
                  </a:moveTo>
                  <a:cubicBezTo>
                    <a:pt x="22" y="19"/>
                    <a:pt x="24" y="19"/>
                    <a:pt x="25" y="18"/>
                  </a:cubicBezTo>
                  <a:cubicBezTo>
                    <a:pt x="24" y="17"/>
                    <a:pt x="22" y="17"/>
                    <a:pt x="22" y="17"/>
                  </a:cubicBezTo>
                  <a:cubicBezTo>
                    <a:pt x="14" y="13"/>
                    <a:pt x="5" y="9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1"/>
                    <a:pt x="12" y="15"/>
                    <a:pt x="20" y="19"/>
                  </a:cubicBezTo>
                  <a:cubicBezTo>
                    <a:pt x="21" y="20"/>
                    <a:pt x="21" y="20"/>
                    <a:pt x="21" y="20"/>
                  </a:cubicBezTo>
                  <a:close/>
                  <a:moveTo>
                    <a:pt x="29" y="16"/>
                  </a:moveTo>
                  <a:cubicBezTo>
                    <a:pt x="21" y="13"/>
                    <a:pt x="13" y="9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4" y="8"/>
                    <a:pt x="24" y="10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0" y="15"/>
                    <a:pt x="29" y="16"/>
                  </a:cubicBezTo>
                  <a:close/>
                  <a:moveTo>
                    <a:pt x="33" y="12"/>
                  </a:moveTo>
                  <a:cubicBezTo>
                    <a:pt x="27" y="10"/>
                    <a:pt x="21" y="7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6"/>
                    <a:pt x="29" y="8"/>
                    <a:pt x="36" y="10"/>
                  </a:cubicBezTo>
                  <a:cubicBezTo>
                    <a:pt x="35" y="11"/>
                    <a:pt x="34" y="12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15">
              <a:extLst>
                <a:ext uri="{FF2B5EF4-FFF2-40B4-BE49-F238E27FC236}">
                  <a16:creationId xmlns:a16="http://schemas.microsoft.com/office/drawing/2014/main" id="{0137553A-D4A9-4E1A-833D-522735693AA9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6105525" y="1131888"/>
              <a:ext cx="587375" cy="290513"/>
            </a:xfrm>
            <a:custGeom>
              <a:avLst/>
              <a:gdLst/>
              <a:ahLst/>
              <a:cxnLst>
                <a:cxn ang="0">
                  <a:pos x="56478" y="184872"/>
                </a:cxn>
                <a:cxn ang="0">
                  <a:pos x="56478" y="290513"/>
                </a:cxn>
                <a:cxn ang="0">
                  <a:pos x="0" y="290513"/>
                </a:cxn>
                <a:cxn ang="0">
                  <a:pos x="0" y="0"/>
                </a:cxn>
                <a:cxn ang="0">
                  <a:pos x="60244" y="0"/>
                </a:cxn>
                <a:cxn ang="0">
                  <a:pos x="116722" y="11319"/>
                </a:cxn>
                <a:cxn ang="0">
                  <a:pos x="135548" y="52821"/>
                </a:cxn>
                <a:cxn ang="0">
                  <a:pos x="135548" y="132051"/>
                </a:cxn>
                <a:cxn ang="0">
                  <a:pos x="120487" y="173553"/>
                </a:cxn>
                <a:cxn ang="0">
                  <a:pos x="56478" y="184872"/>
                </a:cxn>
                <a:cxn ang="0">
                  <a:pos x="75304" y="128278"/>
                </a:cxn>
                <a:cxn ang="0">
                  <a:pos x="75304" y="56593"/>
                </a:cxn>
                <a:cxn ang="0">
                  <a:pos x="56478" y="41502"/>
                </a:cxn>
                <a:cxn ang="0">
                  <a:pos x="56478" y="143370"/>
                </a:cxn>
                <a:cxn ang="0">
                  <a:pos x="75304" y="128278"/>
                </a:cxn>
                <a:cxn ang="0">
                  <a:pos x="256035" y="290513"/>
                </a:cxn>
                <a:cxn ang="0">
                  <a:pos x="146844" y="290513"/>
                </a:cxn>
                <a:cxn ang="0">
                  <a:pos x="146844" y="0"/>
                </a:cxn>
                <a:cxn ang="0">
                  <a:pos x="207087" y="0"/>
                </a:cxn>
                <a:cxn ang="0">
                  <a:pos x="207087" y="252784"/>
                </a:cxn>
                <a:cxn ang="0">
                  <a:pos x="256035" y="252784"/>
                </a:cxn>
                <a:cxn ang="0">
                  <a:pos x="256035" y="290513"/>
                </a:cxn>
                <a:cxn ang="0">
                  <a:pos x="429236" y="290513"/>
                </a:cxn>
                <a:cxn ang="0">
                  <a:pos x="368992" y="290513"/>
                </a:cxn>
                <a:cxn ang="0">
                  <a:pos x="357696" y="211282"/>
                </a:cxn>
                <a:cxn ang="0">
                  <a:pos x="331340" y="211282"/>
                </a:cxn>
                <a:cxn ang="0">
                  <a:pos x="320044" y="290513"/>
                </a:cxn>
                <a:cxn ang="0">
                  <a:pos x="263566" y="290513"/>
                </a:cxn>
                <a:cxn ang="0">
                  <a:pos x="308748" y="0"/>
                </a:cxn>
                <a:cxn ang="0">
                  <a:pos x="384053" y="0"/>
                </a:cxn>
                <a:cxn ang="0">
                  <a:pos x="429236" y="290513"/>
                </a:cxn>
                <a:cxn ang="0">
                  <a:pos x="353931" y="173553"/>
                </a:cxn>
                <a:cxn ang="0">
                  <a:pos x="346401" y="86777"/>
                </a:cxn>
                <a:cxn ang="0">
                  <a:pos x="335105" y="173553"/>
                </a:cxn>
                <a:cxn ang="0">
                  <a:pos x="353931" y="173553"/>
                </a:cxn>
                <a:cxn ang="0">
                  <a:pos x="587375" y="290513"/>
                </a:cxn>
                <a:cxn ang="0">
                  <a:pos x="527131" y="290513"/>
                </a:cxn>
                <a:cxn ang="0">
                  <a:pos x="485714" y="135824"/>
                </a:cxn>
                <a:cxn ang="0">
                  <a:pos x="485714" y="290513"/>
                </a:cxn>
                <a:cxn ang="0">
                  <a:pos x="436766" y="290513"/>
                </a:cxn>
                <a:cxn ang="0">
                  <a:pos x="436766" y="0"/>
                </a:cxn>
                <a:cxn ang="0">
                  <a:pos x="504540" y="0"/>
                </a:cxn>
                <a:cxn ang="0">
                  <a:pos x="538427" y="132051"/>
                </a:cxn>
                <a:cxn ang="0">
                  <a:pos x="538427" y="0"/>
                </a:cxn>
                <a:cxn ang="0">
                  <a:pos x="587375" y="0"/>
                </a:cxn>
                <a:cxn ang="0">
                  <a:pos x="587375" y="290513"/>
                </a:cxn>
              </a:cxnLst>
              <a:rect l="0" t="0" r="0" b="0"/>
              <a:pathLst>
                <a:path w="156" h="77">
                  <a:moveTo>
                    <a:pt x="15" y="49"/>
                  </a:moveTo>
                  <a:cubicBezTo>
                    <a:pt x="15" y="77"/>
                    <a:pt x="15" y="77"/>
                    <a:pt x="15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8" y="1"/>
                    <a:pt x="31" y="3"/>
                  </a:cubicBezTo>
                  <a:cubicBezTo>
                    <a:pt x="34" y="5"/>
                    <a:pt x="36" y="8"/>
                    <a:pt x="36" y="1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40"/>
                    <a:pt x="34" y="44"/>
                    <a:pt x="32" y="46"/>
                  </a:cubicBezTo>
                  <a:cubicBezTo>
                    <a:pt x="29" y="48"/>
                    <a:pt x="24" y="49"/>
                    <a:pt x="15" y="49"/>
                  </a:cubicBezTo>
                  <a:close/>
                  <a:moveTo>
                    <a:pt x="20" y="34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2"/>
                    <a:pt x="18" y="11"/>
                    <a:pt x="15" y="11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8" y="38"/>
                    <a:pt x="20" y="36"/>
                    <a:pt x="20" y="34"/>
                  </a:cubicBezTo>
                  <a:close/>
                  <a:moveTo>
                    <a:pt x="68" y="77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77"/>
                    <a:pt x="68" y="77"/>
                    <a:pt x="68" y="77"/>
                  </a:cubicBezTo>
                  <a:close/>
                  <a:moveTo>
                    <a:pt x="114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4" y="77"/>
                    <a:pt x="114" y="77"/>
                    <a:pt x="114" y="77"/>
                  </a:cubicBezTo>
                  <a:close/>
                  <a:moveTo>
                    <a:pt x="94" y="46"/>
                  </a:moveTo>
                  <a:cubicBezTo>
                    <a:pt x="92" y="23"/>
                    <a:pt x="92" y="23"/>
                    <a:pt x="92" y="23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4" y="46"/>
                    <a:pt x="94" y="46"/>
                    <a:pt x="94" y="46"/>
                  </a:cubicBezTo>
                  <a:close/>
                  <a:moveTo>
                    <a:pt x="156" y="77"/>
                  </a:moveTo>
                  <a:cubicBezTo>
                    <a:pt x="140" y="77"/>
                    <a:pt x="140" y="77"/>
                    <a:pt x="140" y="77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56" y="0"/>
                    <a:pt x="156" y="0"/>
                    <a:pt x="156" y="0"/>
                  </a:cubicBezTo>
                  <a:lnTo>
                    <a:pt x="156" y="77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16">
              <a:extLst>
                <a:ext uri="{FF2B5EF4-FFF2-40B4-BE49-F238E27FC236}">
                  <a16:creationId xmlns:a16="http://schemas.microsoft.com/office/drawing/2014/main" id="{32ADD5E4-8BCF-402B-BAD5-6C67879FB670}"/>
                </a:ext>
              </a:extLst>
            </p:cNvPr>
            <p:cNvSpPr/>
            <p:nvPr/>
          </p:nvSpPr>
          <p:spPr>
            <a:xfrm>
              <a:off x="5995988" y="1470025"/>
              <a:ext cx="238125" cy="339725"/>
            </a:xfrm>
            <a:custGeom>
              <a:avLst/>
              <a:gdLst/>
              <a:ahLst/>
              <a:cxnLst>
                <a:cxn ang="0">
                  <a:pos x="207887" y="3775"/>
                </a:cxn>
                <a:cxn ang="0">
                  <a:pos x="234345" y="7549"/>
                </a:cxn>
                <a:cxn ang="0">
                  <a:pos x="230565" y="33973"/>
                </a:cxn>
                <a:cxn ang="0">
                  <a:pos x="124732" y="169863"/>
                </a:cxn>
                <a:cxn ang="0">
                  <a:pos x="75595" y="294428"/>
                </a:cxn>
                <a:cxn ang="0">
                  <a:pos x="136071" y="279329"/>
                </a:cxn>
                <a:cxn ang="0">
                  <a:pos x="158750" y="290654"/>
                </a:cxn>
                <a:cxn ang="0">
                  <a:pos x="143631" y="313302"/>
                </a:cxn>
                <a:cxn ang="0">
                  <a:pos x="49137" y="339725"/>
                </a:cxn>
                <a:cxn ang="0">
                  <a:pos x="49137" y="339725"/>
                </a:cxn>
                <a:cxn ang="0">
                  <a:pos x="49137" y="339725"/>
                </a:cxn>
                <a:cxn ang="0">
                  <a:pos x="30238" y="320851"/>
                </a:cxn>
                <a:cxn ang="0">
                  <a:pos x="15119" y="279329"/>
                </a:cxn>
                <a:cxn ang="0">
                  <a:pos x="0" y="226483"/>
                </a:cxn>
                <a:cxn ang="0">
                  <a:pos x="34018" y="222709"/>
                </a:cxn>
                <a:cxn ang="0">
                  <a:pos x="45357" y="264231"/>
                </a:cxn>
                <a:cxn ang="0">
                  <a:pos x="94494" y="150989"/>
                </a:cxn>
                <a:cxn ang="0">
                  <a:pos x="207887" y="3775"/>
                </a:cxn>
              </a:cxnLst>
              <a:rect l="0" t="0" r="0" b="0"/>
              <a:pathLst>
                <a:path w="63" h="90">
                  <a:moveTo>
                    <a:pt x="55" y="1"/>
                  </a:moveTo>
                  <a:cubicBezTo>
                    <a:pt x="57" y="0"/>
                    <a:pt x="60" y="0"/>
                    <a:pt x="62" y="2"/>
                  </a:cubicBezTo>
                  <a:cubicBezTo>
                    <a:pt x="63" y="4"/>
                    <a:pt x="63" y="7"/>
                    <a:pt x="61" y="9"/>
                  </a:cubicBezTo>
                  <a:cubicBezTo>
                    <a:pt x="48" y="20"/>
                    <a:pt x="40" y="32"/>
                    <a:pt x="33" y="45"/>
                  </a:cubicBezTo>
                  <a:cubicBezTo>
                    <a:pt x="28" y="56"/>
                    <a:pt x="23" y="67"/>
                    <a:pt x="20" y="78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8" y="73"/>
                    <a:pt x="41" y="75"/>
                    <a:pt x="42" y="77"/>
                  </a:cubicBezTo>
                  <a:cubicBezTo>
                    <a:pt x="42" y="80"/>
                    <a:pt x="41" y="83"/>
                    <a:pt x="38" y="83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0" y="90"/>
                    <a:pt x="8" y="88"/>
                    <a:pt x="8" y="85"/>
                  </a:cubicBezTo>
                  <a:cubicBezTo>
                    <a:pt x="7" y="83"/>
                    <a:pt x="6" y="78"/>
                    <a:pt x="4" y="74"/>
                  </a:cubicBezTo>
                  <a:cubicBezTo>
                    <a:pt x="2" y="69"/>
                    <a:pt x="0" y="63"/>
                    <a:pt x="0" y="60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1"/>
                    <a:pt x="11" y="65"/>
                    <a:pt x="12" y="70"/>
                  </a:cubicBezTo>
                  <a:cubicBezTo>
                    <a:pt x="16" y="60"/>
                    <a:pt x="20" y="50"/>
                    <a:pt x="25" y="40"/>
                  </a:cubicBezTo>
                  <a:cubicBezTo>
                    <a:pt x="32" y="26"/>
                    <a:pt x="41" y="13"/>
                    <a:pt x="55" y="1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17">
              <a:extLst>
                <a:ext uri="{FF2B5EF4-FFF2-40B4-BE49-F238E27FC236}">
                  <a16:creationId xmlns:a16="http://schemas.microsoft.com/office/drawing/2014/main" id="{86D79416-6D41-4EC4-BF29-04E06C02F637}"/>
                </a:ext>
              </a:extLst>
            </p:cNvPr>
            <p:cNvSpPr/>
            <p:nvPr/>
          </p:nvSpPr>
          <p:spPr>
            <a:xfrm>
              <a:off x="6580188" y="1466850"/>
              <a:ext cx="206375" cy="293688"/>
            </a:xfrm>
            <a:custGeom>
              <a:avLst/>
              <a:gdLst/>
              <a:ahLst/>
              <a:cxnLst>
                <a:cxn ang="0">
                  <a:pos x="26266" y="3765"/>
                </a:cxn>
                <a:cxn ang="0">
                  <a:pos x="7505" y="7530"/>
                </a:cxn>
                <a:cxn ang="0">
                  <a:pos x="7505" y="30122"/>
                </a:cxn>
                <a:cxn ang="0">
                  <a:pos x="97559" y="146844"/>
                </a:cxn>
                <a:cxn ang="0">
                  <a:pos x="142586" y="256036"/>
                </a:cxn>
                <a:cxn ang="0">
                  <a:pos x="90055" y="240975"/>
                </a:cxn>
                <a:cxn ang="0">
                  <a:pos x="71293" y="252270"/>
                </a:cxn>
                <a:cxn ang="0">
                  <a:pos x="82550" y="274862"/>
                </a:cxn>
                <a:cxn ang="0">
                  <a:pos x="161348" y="293688"/>
                </a:cxn>
                <a:cxn ang="0">
                  <a:pos x="161348" y="293688"/>
                </a:cxn>
                <a:cxn ang="0">
                  <a:pos x="165100" y="293688"/>
                </a:cxn>
                <a:cxn ang="0">
                  <a:pos x="180109" y="278627"/>
                </a:cxn>
                <a:cxn ang="0">
                  <a:pos x="195118" y="240975"/>
                </a:cxn>
                <a:cxn ang="0">
                  <a:pos x="206375" y="195792"/>
                </a:cxn>
                <a:cxn ang="0">
                  <a:pos x="176357" y="192027"/>
                </a:cxn>
                <a:cxn ang="0">
                  <a:pos x="165100" y="229679"/>
                </a:cxn>
                <a:cxn ang="0">
                  <a:pos x="127577" y="131783"/>
                </a:cxn>
                <a:cxn ang="0">
                  <a:pos x="26266" y="3765"/>
                </a:cxn>
              </a:cxnLst>
              <a:rect l="0" t="0" r="0" b="0"/>
              <a:pathLst>
                <a:path w="55" h="78">
                  <a:moveTo>
                    <a:pt x="7" y="1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13" y="18"/>
                    <a:pt x="21" y="28"/>
                    <a:pt x="26" y="39"/>
                  </a:cubicBezTo>
                  <a:cubicBezTo>
                    <a:pt x="31" y="49"/>
                    <a:pt x="35" y="58"/>
                    <a:pt x="38" y="68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2" y="64"/>
                    <a:pt x="20" y="65"/>
                    <a:pt x="19" y="67"/>
                  </a:cubicBezTo>
                  <a:cubicBezTo>
                    <a:pt x="18" y="70"/>
                    <a:pt x="20" y="72"/>
                    <a:pt x="22" y="73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8" y="76"/>
                    <a:pt x="48" y="74"/>
                  </a:cubicBezTo>
                  <a:cubicBezTo>
                    <a:pt x="49" y="72"/>
                    <a:pt x="50" y="68"/>
                    <a:pt x="52" y="64"/>
                  </a:cubicBezTo>
                  <a:cubicBezTo>
                    <a:pt x="53" y="60"/>
                    <a:pt x="55" y="55"/>
                    <a:pt x="55" y="52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3"/>
                    <a:pt x="46" y="57"/>
                    <a:pt x="44" y="61"/>
                  </a:cubicBezTo>
                  <a:cubicBezTo>
                    <a:pt x="41" y="52"/>
                    <a:pt x="38" y="43"/>
                    <a:pt x="34" y="35"/>
                  </a:cubicBezTo>
                  <a:cubicBezTo>
                    <a:pt x="27" y="23"/>
                    <a:pt x="19" y="12"/>
                    <a:pt x="7" y="1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8">
              <a:extLst>
                <a:ext uri="{FF2B5EF4-FFF2-40B4-BE49-F238E27FC236}">
                  <a16:creationId xmlns:a16="http://schemas.microsoft.com/office/drawing/2014/main" id="{C7B8604E-3468-4150-B0FD-2238C4A06CB3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803900" y="1831975"/>
              <a:ext cx="508000" cy="304800"/>
            </a:xfrm>
            <a:custGeom>
              <a:avLst/>
              <a:gdLst/>
              <a:ahLst/>
              <a:cxnLst>
                <a:cxn ang="0">
                  <a:pos x="33867" y="259644"/>
                </a:cxn>
                <a:cxn ang="0">
                  <a:pos x="37630" y="270933"/>
                </a:cxn>
                <a:cxn ang="0">
                  <a:pos x="308563" y="274696"/>
                </a:cxn>
                <a:cxn ang="0">
                  <a:pos x="474133" y="255881"/>
                </a:cxn>
                <a:cxn ang="0">
                  <a:pos x="477896" y="244593"/>
                </a:cxn>
                <a:cxn ang="0">
                  <a:pos x="477896" y="127941"/>
                </a:cxn>
                <a:cxn ang="0">
                  <a:pos x="447793" y="33867"/>
                </a:cxn>
                <a:cxn ang="0">
                  <a:pos x="447793" y="33867"/>
                </a:cxn>
                <a:cxn ang="0">
                  <a:pos x="447793" y="33867"/>
                </a:cxn>
                <a:cxn ang="0">
                  <a:pos x="447793" y="33867"/>
                </a:cxn>
                <a:cxn ang="0">
                  <a:pos x="237067" y="30104"/>
                </a:cxn>
                <a:cxn ang="0">
                  <a:pos x="52681" y="48919"/>
                </a:cxn>
                <a:cxn ang="0">
                  <a:pos x="52681" y="56444"/>
                </a:cxn>
                <a:cxn ang="0">
                  <a:pos x="41393" y="169333"/>
                </a:cxn>
                <a:cxn ang="0">
                  <a:pos x="45156" y="237067"/>
                </a:cxn>
                <a:cxn ang="0">
                  <a:pos x="45156" y="237067"/>
                </a:cxn>
                <a:cxn ang="0">
                  <a:pos x="383822" y="233304"/>
                </a:cxn>
                <a:cxn ang="0">
                  <a:pos x="383822" y="259644"/>
                </a:cxn>
                <a:cxn ang="0">
                  <a:pos x="41393" y="263407"/>
                </a:cxn>
                <a:cxn ang="0">
                  <a:pos x="41393" y="263407"/>
                </a:cxn>
                <a:cxn ang="0">
                  <a:pos x="41393" y="263407"/>
                </a:cxn>
                <a:cxn ang="0">
                  <a:pos x="37630" y="263407"/>
                </a:cxn>
                <a:cxn ang="0">
                  <a:pos x="33867" y="259644"/>
                </a:cxn>
                <a:cxn ang="0">
                  <a:pos x="22578" y="289748"/>
                </a:cxn>
                <a:cxn ang="0">
                  <a:pos x="11289" y="60207"/>
                </a:cxn>
                <a:cxn ang="0">
                  <a:pos x="26341" y="60207"/>
                </a:cxn>
                <a:cxn ang="0">
                  <a:pos x="30104" y="52681"/>
                </a:cxn>
                <a:cxn ang="0">
                  <a:pos x="30104" y="45156"/>
                </a:cxn>
                <a:cxn ang="0">
                  <a:pos x="30104" y="45156"/>
                </a:cxn>
                <a:cxn ang="0">
                  <a:pos x="30104" y="45156"/>
                </a:cxn>
                <a:cxn ang="0">
                  <a:pos x="30104" y="45156"/>
                </a:cxn>
                <a:cxn ang="0">
                  <a:pos x="237067" y="3763"/>
                </a:cxn>
                <a:cxn ang="0">
                  <a:pos x="455319" y="7526"/>
                </a:cxn>
                <a:cxn ang="0">
                  <a:pos x="455319" y="7526"/>
                </a:cxn>
                <a:cxn ang="0">
                  <a:pos x="455319" y="7526"/>
                </a:cxn>
                <a:cxn ang="0">
                  <a:pos x="466607" y="18815"/>
                </a:cxn>
                <a:cxn ang="0">
                  <a:pos x="500474" y="124178"/>
                </a:cxn>
                <a:cxn ang="0">
                  <a:pos x="500474" y="252119"/>
                </a:cxn>
                <a:cxn ang="0">
                  <a:pos x="489185" y="274696"/>
                </a:cxn>
                <a:cxn ang="0">
                  <a:pos x="308563" y="301037"/>
                </a:cxn>
                <a:cxn ang="0">
                  <a:pos x="22578" y="289748"/>
                </a:cxn>
              </a:cxnLst>
              <a:rect l="0" t="0" r="0" b="0"/>
              <a:pathLst>
                <a:path w="135" h="81">
                  <a:moveTo>
                    <a:pt x="9" y="69"/>
                  </a:moveTo>
                  <a:cubicBezTo>
                    <a:pt x="9" y="70"/>
                    <a:pt x="9" y="71"/>
                    <a:pt x="10" y="72"/>
                  </a:cubicBezTo>
                  <a:cubicBezTo>
                    <a:pt x="12" y="73"/>
                    <a:pt x="50" y="74"/>
                    <a:pt x="82" y="73"/>
                  </a:cubicBezTo>
                  <a:cubicBezTo>
                    <a:pt x="104" y="72"/>
                    <a:pt x="123" y="71"/>
                    <a:pt x="126" y="68"/>
                  </a:cubicBezTo>
                  <a:cubicBezTo>
                    <a:pt x="126" y="68"/>
                    <a:pt x="127" y="67"/>
                    <a:pt x="127" y="65"/>
                  </a:cubicBezTo>
                  <a:cubicBezTo>
                    <a:pt x="129" y="58"/>
                    <a:pt x="128" y="46"/>
                    <a:pt x="127" y="34"/>
                  </a:cubicBezTo>
                  <a:cubicBezTo>
                    <a:pt x="125" y="23"/>
                    <a:pt x="122" y="12"/>
                    <a:pt x="119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8"/>
                    <a:pt x="89" y="7"/>
                    <a:pt x="63" y="8"/>
                  </a:cubicBezTo>
                  <a:cubicBezTo>
                    <a:pt x="39" y="9"/>
                    <a:pt x="15" y="11"/>
                    <a:pt x="14" y="13"/>
                  </a:cubicBezTo>
                  <a:cubicBezTo>
                    <a:pt x="14" y="14"/>
                    <a:pt x="14" y="14"/>
                    <a:pt x="14" y="15"/>
                  </a:cubicBezTo>
                  <a:cubicBezTo>
                    <a:pt x="13" y="21"/>
                    <a:pt x="11" y="34"/>
                    <a:pt x="11" y="45"/>
                  </a:cubicBezTo>
                  <a:cubicBezTo>
                    <a:pt x="11" y="54"/>
                    <a:pt x="11" y="63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9" y="64"/>
                    <a:pt x="102" y="62"/>
                    <a:pt x="102" y="62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9"/>
                    <a:pt x="18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69"/>
                    <a:pt x="9" y="69"/>
                    <a:pt x="9" y="69"/>
                  </a:cubicBezTo>
                  <a:close/>
                  <a:moveTo>
                    <a:pt x="6" y="77"/>
                  </a:moveTo>
                  <a:cubicBezTo>
                    <a:pt x="0" y="73"/>
                    <a:pt x="3" y="16"/>
                    <a:pt x="3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5"/>
                    <a:pt x="36" y="2"/>
                    <a:pt x="63" y="1"/>
                  </a:cubicBezTo>
                  <a:cubicBezTo>
                    <a:pt x="89" y="0"/>
                    <a:pt x="116" y="1"/>
                    <a:pt x="121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2" y="3"/>
                    <a:pt x="123" y="3"/>
                    <a:pt x="124" y="5"/>
                  </a:cubicBezTo>
                  <a:cubicBezTo>
                    <a:pt x="128" y="9"/>
                    <a:pt x="131" y="21"/>
                    <a:pt x="133" y="33"/>
                  </a:cubicBezTo>
                  <a:cubicBezTo>
                    <a:pt x="135" y="46"/>
                    <a:pt x="135" y="59"/>
                    <a:pt x="133" y="67"/>
                  </a:cubicBezTo>
                  <a:cubicBezTo>
                    <a:pt x="133" y="70"/>
                    <a:pt x="132" y="72"/>
                    <a:pt x="130" y="73"/>
                  </a:cubicBezTo>
                  <a:cubicBezTo>
                    <a:pt x="126" y="77"/>
                    <a:pt x="105" y="79"/>
                    <a:pt x="82" y="80"/>
                  </a:cubicBezTo>
                  <a:cubicBezTo>
                    <a:pt x="49" y="81"/>
                    <a:pt x="9" y="79"/>
                    <a:pt x="6" y="77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19">
              <a:extLst>
                <a:ext uri="{FF2B5EF4-FFF2-40B4-BE49-F238E27FC236}">
                  <a16:creationId xmlns:a16="http://schemas.microsoft.com/office/drawing/2014/main" id="{0FEAC001-B518-4C12-B0AC-A63628B20FD6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6503988" y="1798638"/>
              <a:ext cx="508000" cy="301625"/>
            </a:xfrm>
            <a:custGeom>
              <a:avLst/>
              <a:gdLst/>
              <a:ahLst/>
              <a:cxnLst>
                <a:cxn ang="0">
                  <a:pos x="30104" y="256381"/>
                </a:cxn>
                <a:cxn ang="0">
                  <a:pos x="33867" y="267692"/>
                </a:cxn>
                <a:cxn ang="0">
                  <a:pos x="308563" y="275233"/>
                </a:cxn>
                <a:cxn ang="0">
                  <a:pos x="474133" y="256381"/>
                </a:cxn>
                <a:cxn ang="0">
                  <a:pos x="477896" y="245070"/>
                </a:cxn>
                <a:cxn ang="0">
                  <a:pos x="474133" y="128191"/>
                </a:cxn>
                <a:cxn ang="0">
                  <a:pos x="447793" y="33933"/>
                </a:cxn>
                <a:cxn ang="0">
                  <a:pos x="447793" y="30163"/>
                </a:cxn>
                <a:cxn ang="0">
                  <a:pos x="447793" y="30163"/>
                </a:cxn>
                <a:cxn ang="0">
                  <a:pos x="447793" y="30163"/>
                </a:cxn>
                <a:cxn ang="0">
                  <a:pos x="237067" y="30163"/>
                </a:cxn>
                <a:cxn ang="0">
                  <a:pos x="52681" y="49014"/>
                </a:cxn>
                <a:cxn ang="0">
                  <a:pos x="52681" y="56555"/>
                </a:cxn>
                <a:cxn ang="0">
                  <a:pos x="41393" y="165894"/>
                </a:cxn>
                <a:cxn ang="0">
                  <a:pos x="45156" y="237530"/>
                </a:cxn>
                <a:cxn ang="0">
                  <a:pos x="45156" y="237530"/>
                </a:cxn>
                <a:cxn ang="0">
                  <a:pos x="383822" y="233759"/>
                </a:cxn>
                <a:cxn ang="0">
                  <a:pos x="383822" y="260152"/>
                </a:cxn>
                <a:cxn ang="0">
                  <a:pos x="37630" y="260152"/>
                </a:cxn>
                <a:cxn ang="0">
                  <a:pos x="37630" y="260152"/>
                </a:cxn>
                <a:cxn ang="0">
                  <a:pos x="37630" y="260152"/>
                </a:cxn>
                <a:cxn ang="0">
                  <a:pos x="37630" y="260152"/>
                </a:cxn>
                <a:cxn ang="0">
                  <a:pos x="30104" y="256381"/>
                </a:cxn>
                <a:cxn ang="0">
                  <a:pos x="22578" y="290314"/>
                </a:cxn>
                <a:cxn ang="0">
                  <a:pos x="11289" y="56555"/>
                </a:cxn>
                <a:cxn ang="0">
                  <a:pos x="26341" y="60325"/>
                </a:cxn>
                <a:cxn ang="0">
                  <a:pos x="26341" y="52784"/>
                </a:cxn>
                <a:cxn ang="0">
                  <a:pos x="30104" y="41473"/>
                </a:cxn>
                <a:cxn ang="0">
                  <a:pos x="30104" y="41473"/>
                </a:cxn>
                <a:cxn ang="0">
                  <a:pos x="30104" y="41473"/>
                </a:cxn>
                <a:cxn ang="0">
                  <a:pos x="30104" y="41473"/>
                </a:cxn>
                <a:cxn ang="0">
                  <a:pos x="237067" y="3770"/>
                </a:cxn>
                <a:cxn ang="0">
                  <a:pos x="451556" y="7541"/>
                </a:cxn>
                <a:cxn ang="0">
                  <a:pos x="451556" y="7541"/>
                </a:cxn>
                <a:cxn ang="0">
                  <a:pos x="455319" y="7541"/>
                </a:cxn>
                <a:cxn ang="0">
                  <a:pos x="466607" y="15081"/>
                </a:cxn>
                <a:cxn ang="0">
                  <a:pos x="500474" y="124420"/>
                </a:cxn>
                <a:cxn ang="0">
                  <a:pos x="500474" y="252611"/>
                </a:cxn>
                <a:cxn ang="0">
                  <a:pos x="489185" y="275233"/>
                </a:cxn>
                <a:cxn ang="0">
                  <a:pos x="308563" y="297855"/>
                </a:cxn>
                <a:cxn ang="0">
                  <a:pos x="22578" y="290314"/>
                </a:cxn>
              </a:cxnLst>
              <a:rect l="0" t="0" r="0" b="0"/>
              <a:pathLst>
                <a:path w="135" h="80">
                  <a:moveTo>
                    <a:pt x="8" y="68"/>
                  </a:moveTo>
                  <a:cubicBezTo>
                    <a:pt x="9" y="70"/>
                    <a:pt x="9" y="71"/>
                    <a:pt x="9" y="71"/>
                  </a:cubicBezTo>
                  <a:cubicBezTo>
                    <a:pt x="12" y="73"/>
                    <a:pt x="49" y="74"/>
                    <a:pt x="82" y="73"/>
                  </a:cubicBezTo>
                  <a:cubicBezTo>
                    <a:pt x="104" y="72"/>
                    <a:pt x="123" y="71"/>
                    <a:pt x="126" y="68"/>
                  </a:cubicBezTo>
                  <a:cubicBezTo>
                    <a:pt x="126" y="68"/>
                    <a:pt x="127" y="66"/>
                    <a:pt x="127" y="65"/>
                  </a:cubicBezTo>
                  <a:cubicBezTo>
                    <a:pt x="129" y="58"/>
                    <a:pt x="128" y="46"/>
                    <a:pt x="126" y="34"/>
                  </a:cubicBezTo>
                  <a:cubicBezTo>
                    <a:pt x="125" y="22"/>
                    <a:pt x="122" y="12"/>
                    <a:pt x="119" y="9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5" y="7"/>
                    <a:pt x="89" y="7"/>
                    <a:pt x="63" y="8"/>
                  </a:cubicBezTo>
                  <a:cubicBezTo>
                    <a:pt x="39" y="9"/>
                    <a:pt x="15" y="10"/>
                    <a:pt x="14" y="13"/>
                  </a:cubicBezTo>
                  <a:cubicBezTo>
                    <a:pt x="14" y="14"/>
                    <a:pt x="14" y="14"/>
                    <a:pt x="14" y="15"/>
                  </a:cubicBezTo>
                  <a:cubicBezTo>
                    <a:pt x="13" y="21"/>
                    <a:pt x="11" y="33"/>
                    <a:pt x="11" y="44"/>
                  </a:cubicBezTo>
                  <a:cubicBezTo>
                    <a:pt x="10" y="54"/>
                    <a:pt x="10" y="63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8" y="64"/>
                    <a:pt x="102" y="62"/>
                    <a:pt x="102" y="62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9"/>
                    <a:pt x="17" y="71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9"/>
                    <a:pt x="9" y="69"/>
                    <a:pt x="8" y="68"/>
                  </a:cubicBezTo>
                  <a:close/>
                  <a:moveTo>
                    <a:pt x="6" y="77"/>
                  </a:moveTo>
                  <a:cubicBezTo>
                    <a:pt x="0" y="73"/>
                    <a:pt x="3" y="16"/>
                    <a:pt x="3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8" y="13"/>
                    <a:pt x="8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5"/>
                    <a:pt x="36" y="2"/>
                    <a:pt x="63" y="1"/>
                  </a:cubicBezTo>
                  <a:cubicBezTo>
                    <a:pt x="89" y="0"/>
                    <a:pt x="116" y="1"/>
                    <a:pt x="120" y="2"/>
                  </a:cubicBezTo>
                  <a:cubicBezTo>
                    <a:pt x="120" y="2"/>
                    <a:pt x="120" y="2"/>
                    <a:pt x="120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2" y="2"/>
                    <a:pt x="123" y="3"/>
                    <a:pt x="124" y="4"/>
                  </a:cubicBezTo>
                  <a:cubicBezTo>
                    <a:pt x="127" y="9"/>
                    <a:pt x="131" y="20"/>
                    <a:pt x="133" y="33"/>
                  </a:cubicBezTo>
                  <a:cubicBezTo>
                    <a:pt x="134" y="45"/>
                    <a:pt x="135" y="59"/>
                    <a:pt x="133" y="67"/>
                  </a:cubicBezTo>
                  <a:cubicBezTo>
                    <a:pt x="132" y="69"/>
                    <a:pt x="131" y="72"/>
                    <a:pt x="130" y="73"/>
                  </a:cubicBezTo>
                  <a:cubicBezTo>
                    <a:pt x="126" y="77"/>
                    <a:pt x="105" y="79"/>
                    <a:pt x="82" y="79"/>
                  </a:cubicBezTo>
                  <a:cubicBezTo>
                    <a:pt x="48" y="80"/>
                    <a:pt x="9" y="79"/>
                    <a:pt x="6" y="77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20">
              <a:extLst>
                <a:ext uri="{FF2B5EF4-FFF2-40B4-BE49-F238E27FC236}">
                  <a16:creationId xmlns:a16="http://schemas.microsoft.com/office/drawing/2014/main" id="{1E4A04C0-7977-4D8E-ACBB-34C5BDF52991}"/>
                </a:ext>
              </a:extLst>
            </p:cNvPr>
            <p:cNvSpPr/>
            <p:nvPr/>
          </p:nvSpPr>
          <p:spPr>
            <a:xfrm>
              <a:off x="6015038" y="1897063"/>
              <a:ext cx="46037" cy="157163"/>
            </a:xfrm>
            <a:custGeom>
              <a:avLst/>
              <a:gdLst/>
              <a:ahLst/>
              <a:cxnLst>
                <a:cxn ang="0">
                  <a:pos x="46037" y="157163"/>
                </a:cxn>
                <a:cxn ang="0">
                  <a:pos x="11509" y="157163"/>
                </a:cxn>
                <a:cxn ang="0">
                  <a:pos x="11509" y="41162"/>
                </a:cxn>
                <a:cxn ang="0">
                  <a:pos x="0" y="41162"/>
                </a:cxn>
                <a:cxn ang="0">
                  <a:pos x="0" y="18710"/>
                </a:cxn>
                <a:cxn ang="0">
                  <a:pos x="11509" y="14968"/>
                </a:cxn>
                <a:cxn ang="0">
                  <a:pos x="15346" y="0"/>
                </a:cxn>
                <a:cxn ang="0">
                  <a:pos x="46037" y="0"/>
                </a:cxn>
                <a:cxn ang="0">
                  <a:pos x="46037" y="157163"/>
                </a:cxn>
              </a:cxnLst>
              <a:rect l="0" t="0" r="0" b="0"/>
              <a:pathLst>
                <a:path w="12" h="42">
                  <a:moveTo>
                    <a:pt x="12" y="42"/>
                  </a:moveTo>
                  <a:cubicBezTo>
                    <a:pt x="3" y="42"/>
                    <a:pt x="3" y="42"/>
                    <a:pt x="3" y="4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2" y="5"/>
                    <a:pt x="3" y="4"/>
                  </a:cubicBezTo>
                  <a:cubicBezTo>
                    <a:pt x="4" y="3"/>
                    <a:pt x="4" y="1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2" y="42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5DDF7BA8-B801-4344-9FC5-818FBCADD87C}"/>
                </a:ext>
              </a:extLst>
            </p:cNvPr>
            <p:cNvSpPr/>
            <p:nvPr/>
          </p:nvSpPr>
          <p:spPr>
            <a:xfrm>
              <a:off x="6718300" y="1858963"/>
              <a:ext cx="76200" cy="161925"/>
            </a:xfrm>
            <a:custGeom>
              <a:avLst/>
              <a:gdLst/>
              <a:ahLst/>
              <a:cxnLst>
                <a:cxn ang="0">
                  <a:pos x="76200" y="161925"/>
                </a:cxn>
                <a:cxn ang="0">
                  <a:pos x="0" y="161925"/>
                </a:cxn>
                <a:cxn ang="0">
                  <a:pos x="0" y="139331"/>
                </a:cxn>
                <a:cxn ang="0">
                  <a:pos x="38100" y="67783"/>
                </a:cxn>
                <a:cxn ang="0">
                  <a:pos x="45720" y="37657"/>
                </a:cxn>
                <a:cxn ang="0">
                  <a:pos x="38100" y="26360"/>
                </a:cxn>
                <a:cxn ang="0">
                  <a:pos x="30480" y="30126"/>
                </a:cxn>
                <a:cxn ang="0">
                  <a:pos x="30480" y="60251"/>
                </a:cxn>
                <a:cxn ang="0">
                  <a:pos x="0" y="60251"/>
                </a:cxn>
                <a:cxn ang="0">
                  <a:pos x="0" y="30126"/>
                </a:cxn>
                <a:cxn ang="0">
                  <a:pos x="38100" y="0"/>
                </a:cxn>
                <a:cxn ang="0">
                  <a:pos x="68580" y="11297"/>
                </a:cxn>
                <a:cxn ang="0">
                  <a:pos x="76200" y="48954"/>
                </a:cxn>
                <a:cxn ang="0">
                  <a:pos x="72390" y="64017"/>
                </a:cxn>
                <a:cxn ang="0">
                  <a:pos x="38100" y="139331"/>
                </a:cxn>
                <a:cxn ang="0">
                  <a:pos x="76200" y="139331"/>
                </a:cxn>
                <a:cxn ang="0">
                  <a:pos x="76200" y="161925"/>
                </a:cxn>
              </a:cxnLst>
              <a:rect l="0" t="0" r="0" b="0"/>
              <a:pathLst>
                <a:path w="20" h="43">
                  <a:moveTo>
                    <a:pt x="2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2" y="13"/>
                    <a:pt x="12" y="10"/>
                  </a:cubicBezTo>
                  <a:cubicBezTo>
                    <a:pt x="12" y="8"/>
                    <a:pt x="11" y="7"/>
                    <a:pt x="10" y="7"/>
                  </a:cubicBezTo>
                  <a:cubicBezTo>
                    <a:pt x="9" y="7"/>
                    <a:pt x="8" y="7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10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19" y="5"/>
                    <a:pt x="20" y="8"/>
                    <a:pt x="20" y="13"/>
                  </a:cubicBezTo>
                  <a:cubicBezTo>
                    <a:pt x="20" y="15"/>
                    <a:pt x="20" y="16"/>
                    <a:pt x="19" y="1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20" y="37"/>
                    <a:pt x="20" y="37"/>
                    <a:pt x="20" y="37"/>
                  </a:cubicBezTo>
                  <a:lnTo>
                    <a:pt x="20" y="43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22">
              <a:extLst>
                <a:ext uri="{FF2B5EF4-FFF2-40B4-BE49-F238E27FC236}">
                  <a16:creationId xmlns:a16="http://schemas.microsoft.com/office/drawing/2014/main" id="{50E0F58C-CFFB-4C3C-BDF5-021628C9B382}"/>
                </a:ext>
              </a:extLst>
            </p:cNvPr>
            <p:cNvSpPr/>
            <p:nvPr/>
          </p:nvSpPr>
          <p:spPr>
            <a:xfrm>
              <a:off x="4729163" y="635000"/>
              <a:ext cx="123825" cy="120650"/>
            </a:xfrm>
            <a:custGeom>
              <a:avLst/>
              <a:gdLst/>
              <a:ahLst/>
              <a:cxnLst>
                <a:cxn ang="0">
                  <a:pos x="104775" y="120650"/>
                </a:cxn>
                <a:cxn ang="0">
                  <a:pos x="0" y="36513"/>
                </a:cxn>
                <a:cxn ang="0">
                  <a:pos x="33338" y="6350"/>
                </a:cxn>
                <a:cxn ang="0">
                  <a:pos x="85725" y="66675"/>
                </a:cxn>
                <a:cxn ang="0">
                  <a:pos x="79375" y="0"/>
                </a:cxn>
                <a:cxn ang="0">
                  <a:pos x="123825" y="3175"/>
                </a:cxn>
                <a:cxn ang="0">
                  <a:pos x="104775" y="120650"/>
                </a:cxn>
              </a:cxnLst>
              <a:rect l="0" t="0" r="0" b="0"/>
              <a:pathLst>
                <a:path w="78" h="76">
                  <a:moveTo>
                    <a:pt x="66" y="76"/>
                  </a:moveTo>
                  <a:lnTo>
                    <a:pt x="0" y="23"/>
                  </a:lnTo>
                  <a:lnTo>
                    <a:pt x="21" y="4"/>
                  </a:lnTo>
                  <a:lnTo>
                    <a:pt x="54" y="42"/>
                  </a:lnTo>
                  <a:lnTo>
                    <a:pt x="50" y="0"/>
                  </a:lnTo>
                  <a:lnTo>
                    <a:pt x="78" y="2"/>
                  </a:lnTo>
                  <a:lnTo>
                    <a:pt x="66" y="7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3">
              <a:extLst>
                <a:ext uri="{FF2B5EF4-FFF2-40B4-BE49-F238E27FC236}">
                  <a16:creationId xmlns:a16="http://schemas.microsoft.com/office/drawing/2014/main" id="{B7713748-6507-4082-AEBB-E6198BFB60D2}"/>
                </a:ext>
              </a:extLst>
            </p:cNvPr>
            <p:cNvSpPr/>
            <p:nvPr/>
          </p:nvSpPr>
          <p:spPr>
            <a:xfrm>
              <a:off x="4864100" y="600075"/>
              <a:ext cx="76200" cy="98425"/>
            </a:xfrm>
            <a:custGeom>
              <a:avLst/>
              <a:gdLst/>
              <a:ahLst/>
              <a:cxnLst>
                <a:cxn ang="0">
                  <a:pos x="0" y="90488"/>
                </a:cxn>
                <a:cxn ang="0">
                  <a:pos x="26988" y="0"/>
                </a:cxn>
                <a:cxn ang="0">
                  <a:pos x="76200" y="23813"/>
                </a:cxn>
                <a:cxn ang="0">
                  <a:pos x="11113" y="98425"/>
                </a:cxn>
                <a:cxn ang="0">
                  <a:pos x="0" y="90488"/>
                </a:cxn>
              </a:cxnLst>
              <a:rect l="0" t="0" r="0" b="0"/>
              <a:pathLst>
                <a:path w="48" h="62">
                  <a:moveTo>
                    <a:pt x="0" y="57"/>
                  </a:moveTo>
                  <a:lnTo>
                    <a:pt x="17" y="0"/>
                  </a:lnTo>
                  <a:lnTo>
                    <a:pt x="48" y="15"/>
                  </a:lnTo>
                  <a:lnTo>
                    <a:pt x="7" y="6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7" name="矩形 12">
            <a:extLst>
              <a:ext uri="{FF2B5EF4-FFF2-40B4-BE49-F238E27FC236}">
                <a16:creationId xmlns:a16="http://schemas.microsoft.com/office/drawing/2014/main" id="{AEBC7FA9-B0D2-438C-8916-58FB14A63ABD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3"/>
          <p:cNvSpPr txBox="1"/>
          <p:nvPr/>
        </p:nvSpPr>
        <p:spPr>
          <a:xfrm>
            <a:off x="152400" y="282575"/>
            <a:ext cx="3851952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Hasil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Akhir… 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685CFB-93B1-49E0-8D05-D7341F00C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35856"/>
              </p:ext>
            </p:extLst>
          </p:nvPr>
        </p:nvGraphicFramePr>
        <p:xfrm>
          <a:off x="1432561" y="985249"/>
          <a:ext cx="9326879" cy="4544511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891768">
                  <a:extLst>
                    <a:ext uri="{9D8B030D-6E8A-4147-A177-3AD203B41FA5}">
                      <a16:colId xmlns:a16="http://schemas.microsoft.com/office/drawing/2014/main" val="2268744133"/>
                    </a:ext>
                  </a:extLst>
                </a:gridCol>
                <a:gridCol w="924199">
                  <a:extLst>
                    <a:ext uri="{9D8B030D-6E8A-4147-A177-3AD203B41FA5}">
                      <a16:colId xmlns:a16="http://schemas.microsoft.com/office/drawing/2014/main" val="772900919"/>
                    </a:ext>
                  </a:extLst>
                </a:gridCol>
                <a:gridCol w="1070091">
                  <a:extLst>
                    <a:ext uri="{9D8B030D-6E8A-4147-A177-3AD203B41FA5}">
                      <a16:colId xmlns:a16="http://schemas.microsoft.com/office/drawing/2014/main" val="1284489519"/>
                    </a:ext>
                  </a:extLst>
                </a:gridCol>
                <a:gridCol w="1021442">
                  <a:extLst>
                    <a:ext uri="{9D8B030D-6E8A-4147-A177-3AD203B41FA5}">
                      <a16:colId xmlns:a16="http://schemas.microsoft.com/office/drawing/2014/main" val="2462706996"/>
                    </a:ext>
                  </a:extLst>
                </a:gridCol>
                <a:gridCol w="713393">
                  <a:extLst>
                    <a:ext uri="{9D8B030D-6E8A-4147-A177-3AD203B41FA5}">
                      <a16:colId xmlns:a16="http://schemas.microsoft.com/office/drawing/2014/main" val="707683657"/>
                    </a:ext>
                  </a:extLst>
                </a:gridCol>
                <a:gridCol w="875552">
                  <a:extLst>
                    <a:ext uri="{9D8B030D-6E8A-4147-A177-3AD203B41FA5}">
                      <a16:colId xmlns:a16="http://schemas.microsoft.com/office/drawing/2014/main" val="2226258023"/>
                    </a:ext>
                  </a:extLst>
                </a:gridCol>
                <a:gridCol w="1102522">
                  <a:extLst>
                    <a:ext uri="{9D8B030D-6E8A-4147-A177-3AD203B41FA5}">
                      <a16:colId xmlns:a16="http://schemas.microsoft.com/office/drawing/2014/main" val="457044901"/>
                    </a:ext>
                  </a:extLst>
                </a:gridCol>
                <a:gridCol w="814755">
                  <a:extLst>
                    <a:ext uri="{9D8B030D-6E8A-4147-A177-3AD203B41FA5}">
                      <a16:colId xmlns:a16="http://schemas.microsoft.com/office/drawing/2014/main" val="4213473495"/>
                    </a:ext>
                  </a:extLst>
                </a:gridCol>
                <a:gridCol w="713393">
                  <a:extLst>
                    <a:ext uri="{9D8B030D-6E8A-4147-A177-3AD203B41FA5}">
                      <a16:colId xmlns:a16="http://schemas.microsoft.com/office/drawing/2014/main" val="678675206"/>
                    </a:ext>
                  </a:extLst>
                </a:gridCol>
                <a:gridCol w="599882">
                  <a:extLst>
                    <a:ext uri="{9D8B030D-6E8A-4147-A177-3AD203B41FA5}">
                      <a16:colId xmlns:a16="http://schemas.microsoft.com/office/drawing/2014/main" val="386063126"/>
                    </a:ext>
                  </a:extLst>
                </a:gridCol>
                <a:gridCol w="599882">
                  <a:extLst>
                    <a:ext uri="{9D8B030D-6E8A-4147-A177-3AD203B41FA5}">
                      <a16:colId xmlns:a16="http://schemas.microsoft.com/office/drawing/2014/main" val="1706375413"/>
                    </a:ext>
                  </a:extLst>
                </a:gridCol>
              </a:tblGrid>
              <a:tr h="310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MemberID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Dependant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YoungestAge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Tenure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Recency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Frequency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Consumption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Monetary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Last6Mo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4280337225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6.35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41.20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639511683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2.29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4.76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91182119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5.00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26.87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13352836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3.45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27.70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2215402235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3.31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27.07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15218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05863321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3.10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90.05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879634106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1.59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107.86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3312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225841613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92.62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7337912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1.93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93.83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3468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546454194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107.73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460205593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110.36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227974483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92.94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5820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558820082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93.83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42359937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48.95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83875648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71.66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787957671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93.14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430115540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4.91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93.60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2428810839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78.59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97158838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56.71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4036461129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117.06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029363231"/>
                  </a:ext>
                </a:extLst>
              </a:tr>
            </a:tbl>
          </a:graphicData>
        </a:graphic>
      </p:graphicFrame>
      <p:sp>
        <p:nvSpPr>
          <p:cNvPr id="23" name="燕尾形 11">
            <a:extLst>
              <a:ext uri="{FF2B5EF4-FFF2-40B4-BE49-F238E27FC236}">
                <a16:creationId xmlns:a16="http://schemas.microsoft.com/office/drawing/2014/main" id="{E7600CE0-E669-4017-8707-5E6492BEB98E}"/>
              </a:ext>
            </a:extLst>
          </p:cNvPr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8" name="组合 10">
            <a:extLst>
              <a:ext uri="{FF2B5EF4-FFF2-40B4-BE49-F238E27FC236}">
                <a16:creationId xmlns:a16="http://schemas.microsoft.com/office/drawing/2014/main" id="{11FE686B-8499-4315-BB88-1EA3E1D680BD}"/>
              </a:ext>
            </a:extLst>
          </p:cNvPr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29" name="任意多边形 9">
              <a:extLst>
                <a:ext uri="{FF2B5EF4-FFF2-40B4-BE49-F238E27FC236}">
                  <a16:creationId xmlns:a16="http://schemas.microsoft.com/office/drawing/2014/main" id="{3D22A88B-1E57-4DA5-A783-31DF08A696B3}"/>
                </a:ext>
              </a:extLst>
            </p:cNvPr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0" name="图片 3">
              <a:extLst>
                <a:ext uri="{FF2B5EF4-FFF2-40B4-BE49-F238E27FC236}">
                  <a16:creationId xmlns:a16="http://schemas.microsoft.com/office/drawing/2014/main" id="{99BC4DA2-D6B1-4671-AB5A-F6FABE46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1" name="矩形 12">
            <a:extLst>
              <a:ext uri="{FF2B5EF4-FFF2-40B4-BE49-F238E27FC236}">
                <a16:creationId xmlns:a16="http://schemas.microsoft.com/office/drawing/2014/main" id="{CBAFCCD1-D6B5-4F23-885D-1575D49AD3B5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79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7" name="文本框 13"/>
          <p:cNvSpPr txBox="1"/>
          <p:nvPr/>
        </p:nvSpPr>
        <p:spPr>
          <a:xfrm>
            <a:off x="152400" y="282575"/>
            <a:ext cx="26771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 Data!</a:t>
            </a:r>
          </a:p>
        </p:txBody>
      </p:sp>
      <p:grpSp>
        <p:nvGrpSpPr>
          <p:cNvPr id="1536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537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5371" name="矩形 7"/>
          <p:cNvSpPr/>
          <p:nvPr/>
        </p:nvSpPr>
        <p:spPr>
          <a:xfrm>
            <a:off x="2452813" y="1746928"/>
            <a:ext cx="7286374" cy="35394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library(readxl)</a:t>
            </a:r>
          </a:p>
          <a:p>
            <a:endParaRPr lang="en-US" altLang="zh-CN" sz="1600" dirty="0">
              <a:solidFill>
                <a:srgbClr val="0C1C58"/>
              </a:solidFill>
              <a:latin typeface="Lucida Console" panose="020B0609040504020204" charset="0"/>
              <a:ea typeface="Microsoft YaHei" panose="020B0503020204020204" pitchFamily="34" charset="-122"/>
              <a:cs typeface="Lucida Console" panose="020B0609040504020204" charset="0"/>
            </a:endParaRP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transaction &lt;- read_xlsx(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"transaction"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head(transaction)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membership &lt;- </a:t>
            </a:r>
            <a:r>
              <a:rPr lang="en-US" altLang="zh-CN" sz="1600" dirty="0" err="1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read_xlsx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"membership"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head(membership)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product &lt;- </a:t>
            </a:r>
            <a:r>
              <a:rPr lang="en-US" altLang="zh-CN" sz="1600" dirty="0" err="1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read_xlsx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"product"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head(product)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subproduct &lt;- </a:t>
            </a:r>
            <a:r>
              <a:rPr lang="en-US" altLang="zh-CN" sz="1600" dirty="0" err="1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read_xlsx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"subproduct"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head(subproduct)</a:t>
            </a:r>
          </a:p>
        </p:txBody>
      </p:sp>
      <p:grpSp>
        <p:nvGrpSpPr>
          <p:cNvPr id="41" name="组合 40"/>
          <p:cNvGrpSpPr/>
          <p:nvPr/>
        </p:nvGrpSpPr>
        <p:grpSpPr>
          <a:xfrm rot="16200000">
            <a:off x="6048416" y="2586972"/>
            <a:ext cx="112636" cy="6319457"/>
            <a:chOff x="23813" y="-17462"/>
            <a:chExt cx="623891" cy="6972300"/>
          </a:xfrm>
          <a:solidFill>
            <a:srgbClr val="FFBD48"/>
          </a:solidFill>
        </p:grpSpPr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23813" y="5005388"/>
              <a:ext cx="623888" cy="1949450"/>
            </a:xfrm>
            <a:prstGeom prst="rect">
              <a:avLst/>
            </a:prstGeom>
            <a:solidFill>
              <a:srgbClr val="0C1C58"/>
            </a:solidFill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23816" y="1912935"/>
              <a:ext cx="623888" cy="3092447"/>
            </a:xfrm>
            <a:prstGeom prst="rect">
              <a:avLst/>
            </a:prstGeom>
            <a:solidFill>
              <a:srgbClr val="0C1C58"/>
            </a:solidFill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23813" y="1912938"/>
              <a:ext cx="623885" cy="1555750"/>
            </a:xfrm>
            <a:prstGeom prst="rect">
              <a:avLst/>
            </a:prstGeom>
            <a:solidFill>
              <a:srgbClr val="0C1C58"/>
            </a:solidFill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Rectangle 8"/>
            <p:cNvSpPr>
              <a:spLocks noChangeArrowheads="1"/>
            </p:cNvSpPr>
            <p:nvPr/>
          </p:nvSpPr>
          <p:spPr bwMode="auto">
            <a:xfrm>
              <a:off x="23813" y="-17462"/>
              <a:ext cx="623888" cy="1930400"/>
            </a:xfrm>
            <a:prstGeom prst="rect">
              <a:avLst/>
            </a:prstGeom>
            <a:noFill/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396" name="组合 45"/>
          <p:cNvGrpSpPr/>
          <p:nvPr/>
        </p:nvGrpSpPr>
        <p:grpSpPr>
          <a:xfrm rot="-5400000">
            <a:off x="6048693" y="-1685931"/>
            <a:ext cx="112712" cy="6319838"/>
            <a:chOff x="23813" y="-17462"/>
            <a:chExt cx="623891" cy="6972300"/>
          </a:xfrm>
        </p:grpSpPr>
        <p:sp>
          <p:nvSpPr>
            <p:cNvPr id="15397" name="Rectangle 5"/>
            <p:cNvSpPr/>
            <p:nvPr/>
          </p:nvSpPr>
          <p:spPr>
            <a:xfrm>
              <a:off x="23813" y="5005388"/>
              <a:ext cx="623888" cy="1949450"/>
            </a:xfrm>
            <a:prstGeom prst="rect">
              <a:avLst/>
            </a:prstGeom>
            <a:noFill/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398" name="Rectangle 6"/>
            <p:cNvSpPr/>
            <p:nvPr/>
          </p:nvSpPr>
          <p:spPr>
            <a:xfrm>
              <a:off x="23816" y="1912935"/>
              <a:ext cx="623888" cy="3092447"/>
            </a:xfrm>
            <a:prstGeom prst="rect">
              <a:avLst/>
            </a:prstGeom>
            <a:solidFill>
              <a:srgbClr val="0C1C58"/>
            </a:solidFill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399" name="Rectangle 7"/>
            <p:cNvSpPr/>
            <p:nvPr/>
          </p:nvSpPr>
          <p:spPr>
            <a:xfrm>
              <a:off x="23813" y="1912938"/>
              <a:ext cx="623888" cy="1555750"/>
            </a:xfrm>
            <a:prstGeom prst="rect">
              <a:avLst/>
            </a:prstGeom>
            <a:solidFill>
              <a:srgbClr val="0C1C58"/>
            </a:solidFill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solidFill>
                  <a:srgbClr val="FFBD4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400" name="Rectangle 8"/>
            <p:cNvSpPr/>
            <p:nvPr/>
          </p:nvSpPr>
          <p:spPr>
            <a:xfrm>
              <a:off x="23813" y="-17462"/>
              <a:ext cx="623888" cy="1930400"/>
            </a:xfrm>
            <a:prstGeom prst="rect">
              <a:avLst/>
            </a:prstGeom>
            <a:solidFill>
              <a:srgbClr val="0C1C58"/>
            </a:solidFill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838" y="2828925"/>
            <a:ext cx="71882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6148" name="文本框 8"/>
          <p:cNvSpPr txBox="1"/>
          <p:nvPr/>
        </p:nvSpPr>
        <p:spPr>
          <a:xfrm>
            <a:off x="6054090" y="3075623"/>
            <a:ext cx="591185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Komponen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67" name="文本框 13"/>
          <p:cNvSpPr txBox="1"/>
          <p:nvPr/>
        </p:nvSpPr>
        <p:spPr>
          <a:xfrm>
            <a:off x="152400" y="282575"/>
            <a:ext cx="4700518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Bagian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26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27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271" name="矩形 7"/>
          <p:cNvSpPr/>
          <p:nvPr/>
        </p:nvSpPr>
        <p:spPr>
          <a:xfrm>
            <a:off x="734768" y="1037826"/>
            <a:ext cx="3671990" cy="181588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Memilih baris data berdasarkan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</a:p>
          <a:p>
            <a:pPr marL="285750"/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atau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indeks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Mengurutkan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arrange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 duplicate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distinct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1272" name="矩形 8"/>
          <p:cNvSpPr/>
          <p:nvPr/>
        </p:nvSpPr>
        <p:spPr>
          <a:xfrm>
            <a:off x="734766" y="3216105"/>
            <a:ext cx="3871818" cy="23083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Membuat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/mengubah variable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mutate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Membuat/mengubah variable dan mengambil variable tersebut saja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transmute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Mengubah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nama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variable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rename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/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73" name="矩形 14"/>
          <p:cNvSpPr/>
          <p:nvPr/>
        </p:nvSpPr>
        <p:spPr>
          <a:xfrm>
            <a:off x="7713410" y="1037826"/>
            <a:ext cx="4164555" cy="181588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Memilih variable yang diinginkan/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diperlukan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saja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sebagai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tabel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select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Memilih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variable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sebagai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vector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pull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Mengatur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posisi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variable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relocate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7" name="Freeform 694"/>
          <p:cNvSpPr/>
          <p:nvPr/>
        </p:nvSpPr>
        <p:spPr bwMode="auto">
          <a:xfrm flipH="1" flipV="1">
            <a:off x="4836795" y="1641119"/>
            <a:ext cx="1280160" cy="1280160"/>
          </a:xfrm>
          <a:custGeom>
            <a:avLst/>
            <a:gdLst>
              <a:gd name="T0" fmla="*/ 50 w 50"/>
              <a:gd name="T1" fmla="*/ 50 h 50"/>
              <a:gd name="T2" fmla="*/ 50 w 50"/>
              <a:gd name="T3" fmla="*/ 25 h 50"/>
              <a:gd name="T4" fmla="*/ 47 w 50"/>
              <a:gd name="T5" fmla="*/ 13 h 50"/>
              <a:gd name="T6" fmla="*/ 25 w 50"/>
              <a:gd name="T7" fmla="*/ 0 h 50"/>
              <a:gd name="T8" fmla="*/ 0 w 50"/>
              <a:gd name="T9" fmla="*/ 0 h 50"/>
              <a:gd name="T10" fmla="*/ 0 w 50"/>
              <a:gd name="T11" fmla="*/ 25 h 50"/>
              <a:gd name="T12" fmla="*/ 3 w 50"/>
              <a:gd name="T13" fmla="*/ 38 h 50"/>
              <a:gd name="T14" fmla="*/ 25 w 50"/>
              <a:gd name="T15" fmla="*/ 50 h 50"/>
              <a:gd name="T16" fmla="*/ 50 w 50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50" y="50"/>
                </a:moveTo>
                <a:cubicBezTo>
                  <a:pt x="50" y="25"/>
                  <a:pt x="50" y="25"/>
                  <a:pt x="50" y="25"/>
                </a:cubicBezTo>
                <a:cubicBezTo>
                  <a:pt x="50" y="25"/>
                  <a:pt x="50" y="19"/>
                  <a:pt x="47" y="13"/>
                </a:cubicBezTo>
                <a:cubicBezTo>
                  <a:pt x="43" y="4"/>
                  <a:pt x="35" y="0"/>
                  <a:pt x="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32"/>
                  <a:pt x="3" y="38"/>
                </a:cubicBezTo>
                <a:cubicBezTo>
                  <a:pt x="7" y="46"/>
                  <a:pt x="15" y="50"/>
                  <a:pt x="25" y="50"/>
                </a:cubicBezTo>
                <a:lnTo>
                  <a:pt x="50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75" name="文本框 9"/>
          <p:cNvSpPr txBox="1"/>
          <p:nvPr/>
        </p:nvSpPr>
        <p:spPr>
          <a:xfrm>
            <a:off x="5322888" y="20485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6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reeform 687"/>
          <p:cNvSpPr/>
          <p:nvPr/>
        </p:nvSpPr>
        <p:spPr bwMode="auto">
          <a:xfrm>
            <a:off x="4830994" y="3013790"/>
            <a:ext cx="1280160" cy="1280160"/>
          </a:xfrm>
          <a:custGeom>
            <a:avLst/>
            <a:gdLst>
              <a:gd name="T0" fmla="*/ 25 w 51"/>
              <a:gd name="T1" fmla="*/ 50 h 50"/>
              <a:gd name="T2" fmla="*/ 38 w 51"/>
              <a:gd name="T3" fmla="*/ 47 h 50"/>
              <a:gd name="T4" fmla="*/ 51 w 51"/>
              <a:gd name="T5" fmla="*/ 25 h 50"/>
              <a:gd name="T6" fmla="*/ 51 w 51"/>
              <a:gd name="T7" fmla="*/ 0 h 50"/>
              <a:gd name="T8" fmla="*/ 25 w 51"/>
              <a:gd name="T9" fmla="*/ 0 h 50"/>
              <a:gd name="T10" fmla="*/ 13 w 51"/>
              <a:gd name="T11" fmla="*/ 3 h 50"/>
              <a:gd name="T12" fmla="*/ 0 w 51"/>
              <a:gd name="T13" fmla="*/ 25 h 50"/>
              <a:gd name="T14" fmla="*/ 0 w 51"/>
              <a:gd name="T15" fmla="*/ 50 h 50"/>
              <a:gd name="T16" fmla="*/ 25 w 51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" h="50">
                <a:moveTo>
                  <a:pt x="25" y="50"/>
                </a:moveTo>
                <a:cubicBezTo>
                  <a:pt x="25" y="50"/>
                  <a:pt x="32" y="50"/>
                  <a:pt x="38" y="47"/>
                </a:cubicBezTo>
                <a:cubicBezTo>
                  <a:pt x="46" y="43"/>
                  <a:pt x="51" y="36"/>
                  <a:pt x="51" y="25"/>
                </a:cubicBezTo>
                <a:cubicBezTo>
                  <a:pt x="51" y="0"/>
                  <a:pt x="51" y="0"/>
                  <a:pt x="51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19" y="0"/>
                  <a:pt x="13" y="3"/>
                </a:cubicBezTo>
                <a:cubicBezTo>
                  <a:pt x="4" y="8"/>
                  <a:pt x="0" y="15"/>
                  <a:pt x="0" y="25"/>
                </a:cubicBezTo>
                <a:cubicBezTo>
                  <a:pt x="0" y="50"/>
                  <a:pt x="0" y="50"/>
                  <a:pt x="0" y="50"/>
                </a:cubicBezTo>
                <a:lnTo>
                  <a:pt x="25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77" name="文本框 13"/>
          <p:cNvSpPr txBox="1"/>
          <p:nvPr/>
        </p:nvSpPr>
        <p:spPr>
          <a:xfrm>
            <a:off x="5322888" y="30137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25" name="Freeform 693"/>
          <p:cNvSpPr/>
          <p:nvPr/>
        </p:nvSpPr>
        <p:spPr bwMode="auto">
          <a:xfrm>
            <a:off x="6203459" y="1641119"/>
            <a:ext cx="1280160" cy="1280160"/>
          </a:xfrm>
          <a:custGeom>
            <a:avLst/>
            <a:gdLst>
              <a:gd name="T0" fmla="*/ 25 w 50"/>
              <a:gd name="T1" fmla="*/ 50 h 50"/>
              <a:gd name="T2" fmla="*/ 47 w 50"/>
              <a:gd name="T3" fmla="*/ 37 h 50"/>
              <a:gd name="T4" fmla="*/ 50 w 50"/>
              <a:gd name="T5" fmla="*/ 25 h 50"/>
              <a:gd name="T6" fmla="*/ 50 w 50"/>
              <a:gd name="T7" fmla="*/ 0 h 50"/>
              <a:gd name="T8" fmla="*/ 25 w 50"/>
              <a:gd name="T9" fmla="*/ 0 h 50"/>
              <a:gd name="T10" fmla="*/ 3 w 50"/>
              <a:gd name="T11" fmla="*/ 12 h 50"/>
              <a:gd name="T12" fmla="*/ 0 w 50"/>
              <a:gd name="T13" fmla="*/ 25 h 50"/>
              <a:gd name="T14" fmla="*/ 0 w 50"/>
              <a:gd name="T15" fmla="*/ 50 h 50"/>
              <a:gd name="T16" fmla="*/ 25 w 50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25" y="50"/>
                </a:moveTo>
                <a:cubicBezTo>
                  <a:pt x="35" y="50"/>
                  <a:pt x="43" y="46"/>
                  <a:pt x="47" y="37"/>
                </a:cubicBezTo>
                <a:cubicBezTo>
                  <a:pt x="50" y="31"/>
                  <a:pt x="50" y="25"/>
                  <a:pt x="50" y="25"/>
                </a:cubicBezTo>
                <a:cubicBezTo>
                  <a:pt x="50" y="0"/>
                  <a:pt x="50" y="0"/>
                  <a:pt x="50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5" y="0"/>
                  <a:pt x="7" y="4"/>
                  <a:pt x="3" y="12"/>
                </a:cubicBezTo>
                <a:cubicBezTo>
                  <a:pt x="0" y="18"/>
                  <a:pt x="0" y="25"/>
                  <a:pt x="0" y="25"/>
                </a:cubicBezTo>
                <a:cubicBezTo>
                  <a:pt x="0" y="50"/>
                  <a:pt x="0" y="50"/>
                  <a:pt x="0" y="50"/>
                </a:cubicBezTo>
                <a:lnTo>
                  <a:pt x="25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79" name="文本框 17"/>
          <p:cNvSpPr txBox="1"/>
          <p:nvPr/>
        </p:nvSpPr>
        <p:spPr>
          <a:xfrm>
            <a:off x="6259513" y="20485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6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reeform 694"/>
          <p:cNvSpPr/>
          <p:nvPr/>
        </p:nvSpPr>
        <p:spPr bwMode="auto">
          <a:xfrm>
            <a:off x="6203459" y="3015094"/>
            <a:ext cx="1280160" cy="1280160"/>
          </a:xfrm>
          <a:custGeom>
            <a:avLst/>
            <a:gdLst>
              <a:gd name="T0" fmla="*/ 50 w 50"/>
              <a:gd name="T1" fmla="*/ 50 h 50"/>
              <a:gd name="T2" fmla="*/ 50 w 50"/>
              <a:gd name="T3" fmla="*/ 25 h 50"/>
              <a:gd name="T4" fmla="*/ 47 w 50"/>
              <a:gd name="T5" fmla="*/ 13 h 50"/>
              <a:gd name="T6" fmla="*/ 25 w 50"/>
              <a:gd name="T7" fmla="*/ 0 h 50"/>
              <a:gd name="T8" fmla="*/ 0 w 50"/>
              <a:gd name="T9" fmla="*/ 0 h 50"/>
              <a:gd name="T10" fmla="*/ 0 w 50"/>
              <a:gd name="T11" fmla="*/ 25 h 50"/>
              <a:gd name="T12" fmla="*/ 3 w 50"/>
              <a:gd name="T13" fmla="*/ 38 h 50"/>
              <a:gd name="T14" fmla="*/ 25 w 50"/>
              <a:gd name="T15" fmla="*/ 50 h 50"/>
              <a:gd name="T16" fmla="*/ 50 w 50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50" y="50"/>
                </a:moveTo>
                <a:cubicBezTo>
                  <a:pt x="50" y="25"/>
                  <a:pt x="50" y="25"/>
                  <a:pt x="50" y="25"/>
                </a:cubicBezTo>
                <a:cubicBezTo>
                  <a:pt x="50" y="25"/>
                  <a:pt x="50" y="19"/>
                  <a:pt x="47" y="13"/>
                </a:cubicBezTo>
                <a:cubicBezTo>
                  <a:pt x="43" y="4"/>
                  <a:pt x="35" y="0"/>
                  <a:pt x="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32"/>
                  <a:pt x="3" y="38"/>
                </a:cubicBezTo>
                <a:cubicBezTo>
                  <a:pt x="7" y="46"/>
                  <a:pt x="15" y="50"/>
                  <a:pt x="25" y="50"/>
                </a:cubicBezTo>
                <a:lnTo>
                  <a:pt x="50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81" name="文本框 21"/>
          <p:cNvSpPr txBox="1"/>
          <p:nvPr/>
        </p:nvSpPr>
        <p:spPr>
          <a:xfrm>
            <a:off x="6259513" y="30137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zh-CN" altLang="en-US" sz="6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82" name="矩形 31"/>
          <p:cNvSpPr/>
          <p:nvPr/>
        </p:nvSpPr>
        <p:spPr>
          <a:xfrm>
            <a:off x="7713409" y="3212200"/>
            <a:ext cx="3512917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Menghitung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frekuensi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count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Agregasi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summarise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17">
            <a:extLst>
              <a:ext uri="{FF2B5EF4-FFF2-40B4-BE49-F238E27FC236}">
                <a16:creationId xmlns:a16="http://schemas.microsoft.com/office/drawing/2014/main" id="{5A607E19-CEED-4119-B3C8-AC104463E13B}"/>
              </a:ext>
            </a:extLst>
          </p:cNvPr>
          <p:cNvSpPr/>
          <p:nvPr/>
        </p:nvSpPr>
        <p:spPr>
          <a:xfrm flipH="1">
            <a:off x="899074" y="2950993"/>
            <a:ext cx="5212080" cy="36576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2" name="矩形 17">
            <a:extLst>
              <a:ext uri="{FF2B5EF4-FFF2-40B4-BE49-F238E27FC236}">
                <a16:creationId xmlns:a16="http://schemas.microsoft.com/office/drawing/2014/main" id="{B3541B74-243B-4409-8A23-46DA5407BBE8}"/>
              </a:ext>
            </a:extLst>
          </p:cNvPr>
          <p:cNvSpPr/>
          <p:nvPr/>
        </p:nvSpPr>
        <p:spPr>
          <a:xfrm flipH="1">
            <a:off x="6203458" y="2950993"/>
            <a:ext cx="5577840" cy="36576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683BD91C-D842-4B7B-ADD5-5E2DA784DBFB}"/>
              </a:ext>
            </a:extLst>
          </p:cNvPr>
          <p:cNvSpPr/>
          <p:nvPr/>
        </p:nvSpPr>
        <p:spPr>
          <a:xfrm>
            <a:off x="6137991" y="3013798"/>
            <a:ext cx="39305" cy="22860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4" name="矩形 21">
            <a:extLst>
              <a:ext uri="{FF2B5EF4-FFF2-40B4-BE49-F238E27FC236}">
                <a16:creationId xmlns:a16="http://schemas.microsoft.com/office/drawing/2014/main" id="{EA3625A0-AB8D-4E47-BADF-6D7FBBFCD567}"/>
              </a:ext>
            </a:extLst>
          </p:cNvPr>
          <p:cNvSpPr/>
          <p:nvPr/>
        </p:nvSpPr>
        <p:spPr>
          <a:xfrm>
            <a:off x="6137991" y="1001039"/>
            <a:ext cx="39305" cy="192024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矩形 31">
            <a:extLst>
              <a:ext uri="{FF2B5EF4-FFF2-40B4-BE49-F238E27FC236}">
                <a16:creationId xmlns:a16="http://schemas.microsoft.com/office/drawing/2014/main" id="{6A345453-6820-4AE8-9DA9-1D3E579E6336}"/>
              </a:ext>
            </a:extLst>
          </p:cNvPr>
          <p:cNvSpPr/>
          <p:nvPr/>
        </p:nvSpPr>
        <p:spPr>
          <a:xfrm>
            <a:off x="4339542" y="5707832"/>
            <a:ext cx="3512917" cy="374571"/>
          </a:xfrm>
          <a:prstGeom prst="roundRect">
            <a:avLst/>
          </a:prstGeom>
          <a:noFill/>
          <a:ln w="9525">
            <a:solidFill>
              <a:srgbClr val="002060"/>
            </a:solidFill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Grouping (</a:t>
            </a:r>
            <a:r>
              <a:rPr lang="en-US" altLang="zh-CN" sz="16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group_by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26" name="矩形 12">
            <a:extLst>
              <a:ext uri="{FF2B5EF4-FFF2-40B4-BE49-F238E27FC236}">
                <a16:creationId xmlns:a16="http://schemas.microsoft.com/office/drawing/2014/main" id="{32F78C2C-F8C7-4F0A-86B8-2918A3AA3942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C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68788" y="2457450"/>
            <a:ext cx="7923213" cy="161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9" name="图片 4"/>
          <p:cNvPicPr>
            <a:picLocks noChangeAspect="1"/>
          </p:cNvPicPr>
          <p:nvPr/>
        </p:nvPicPr>
        <p:blipFill>
          <a:blip r:embed="rId2"/>
          <a:srcRect l="48994"/>
          <a:stretch>
            <a:fillRect/>
          </a:stretch>
        </p:blipFill>
        <p:spPr>
          <a:xfrm>
            <a:off x="-76200" y="-361950"/>
            <a:ext cx="3867150" cy="758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4268788" y="3794125"/>
            <a:ext cx="7878763" cy="460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1" name="文本框 7"/>
          <p:cNvSpPr txBox="1"/>
          <p:nvPr/>
        </p:nvSpPr>
        <p:spPr>
          <a:xfrm>
            <a:off x="8115300" y="-1857375"/>
            <a:ext cx="184150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lang="zh-CN" altLang="en-US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4102" name="文本框 8"/>
          <p:cNvSpPr txBox="1"/>
          <p:nvPr/>
        </p:nvSpPr>
        <p:spPr>
          <a:xfrm>
            <a:off x="4821238" y="2779713"/>
            <a:ext cx="6156325" cy="101473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 Data</a:t>
            </a:r>
          </a:p>
        </p:txBody>
      </p:sp>
      <p:sp>
        <p:nvSpPr>
          <p:cNvPr id="4103" name="文本框 9"/>
          <p:cNvSpPr txBox="1"/>
          <p:nvPr/>
        </p:nvSpPr>
        <p:spPr>
          <a:xfrm>
            <a:off x="4268787" y="3857054"/>
            <a:ext cx="787876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Menggunakan R, RStudio dan Tidyverse</a:t>
            </a:r>
          </a:p>
        </p:txBody>
      </p:sp>
      <p:sp>
        <p:nvSpPr>
          <p:cNvPr id="4104" name="文本框 10"/>
          <p:cNvSpPr txBox="1"/>
          <p:nvPr/>
        </p:nvSpPr>
        <p:spPr>
          <a:xfrm>
            <a:off x="6664325" y="1928813"/>
            <a:ext cx="5407025" cy="30670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Pelatihan </a:t>
            </a:r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Manajemen </a:t>
            </a:r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- Universitas Bengkulu</a:t>
            </a:r>
          </a:p>
        </p:txBody>
      </p:sp>
      <p:sp>
        <p:nvSpPr>
          <p:cNvPr id="4105" name="文本框 12"/>
          <p:cNvSpPr txBox="1"/>
          <p:nvPr/>
        </p:nvSpPr>
        <p:spPr>
          <a:xfrm>
            <a:off x="6872605" y="5652135"/>
            <a:ext cx="509714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Aep Hidayatuloh</a:t>
            </a:r>
          </a:p>
          <a:p>
            <a:pPr algn="r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https://github.com/aephidayatuloh/dataprep-unib</a:t>
            </a:r>
            <a:endParaRPr 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 Oktober 2021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59" name="文本框 13"/>
          <p:cNvSpPr txBox="1"/>
          <p:nvPr/>
        </p:nvSpPr>
        <p:spPr>
          <a:xfrm>
            <a:off x="152400" y="282575"/>
            <a:ext cx="33451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Operator Logika</a:t>
            </a:r>
          </a:p>
        </p:txBody>
      </p:sp>
      <p:grpSp>
        <p:nvGrpSpPr>
          <p:cNvPr id="19460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462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矩形 23"/>
          <p:cNvSpPr/>
          <p:nvPr/>
        </p:nvSpPr>
        <p:spPr>
          <a:xfrm>
            <a:off x="9913938" y="1498600"/>
            <a:ext cx="377825" cy="289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69" name="矩形 29"/>
          <p:cNvSpPr/>
          <p:nvPr/>
        </p:nvSpPr>
        <p:spPr>
          <a:xfrm>
            <a:off x="4429125" y="5953125"/>
            <a:ext cx="33337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 dari operator logika adalah TRUE (T) atau FALSE (F)</a:t>
            </a:r>
            <a:endParaRPr lang="en-US" altLang="zh-CN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3" name="Table 2"/>
          <p:cNvGraphicFramePr/>
          <p:nvPr>
            <p:extLst>
              <p:ext uri="{D42A27DB-BD31-4B8C-83A1-F6EECF244321}">
                <p14:modId xmlns:p14="http://schemas.microsoft.com/office/powerpoint/2010/main" val="2097650502"/>
              </p:ext>
            </p:extLst>
          </p:nvPr>
        </p:nvGraphicFramePr>
        <p:xfrm>
          <a:off x="2592070" y="974090"/>
          <a:ext cx="7007860" cy="4930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Logika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dan (AND)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(OR)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negasi</a:t>
                      </a:r>
                      <a:r>
                        <a:rPr lang="en-US" sz="1600" dirty="0"/>
                        <a:t> (NOT)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tidak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(NOT 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%in%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ada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dalam</a:t>
                      </a:r>
                      <a:r>
                        <a:rPr lang="en-US" sz="1600" dirty="0"/>
                        <a:t> daftar (IN)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besar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(GREATER)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kecil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(LESS)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besar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(GREATER OR 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kecil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(LESS OR 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&amp;&amp;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dan (AND) (vector)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||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(OR) (vector)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is.na()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apakah</a:t>
                      </a:r>
                      <a:r>
                        <a:rPr lang="en-US" sz="1600" dirty="0"/>
                        <a:t> missing value?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663461"/>
                  </a:ext>
                </a:extLst>
              </a:tr>
            </a:tbl>
          </a:graphicData>
        </a:graphic>
      </p:graphicFrame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2117696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Filtering…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4119066" y="1254901"/>
            <a:ext cx="4495205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filter(.data, …, .preserve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817688" y="3298825"/>
            <a:ext cx="9097962" cy="170540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tidyverse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library(</a:t>
            </a: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lubridate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trx_tbl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&lt;- filter(transaction, Qty &lt;= 10)</a:t>
            </a:r>
            <a:endParaRPr lang="zh-CN" altLang="en-US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88" y="1315857"/>
            <a:ext cx="1924319" cy="12955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4036473" y="1646706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Extract rows that meet logical criteria. </a:t>
            </a:r>
            <a:endParaRPr lang="en-US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B2A10743-B704-4729-83AA-A43DED18026F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3" name="文本框 13"/>
          <p:cNvSpPr txBox="1"/>
          <p:nvPr/>
        </p:nvSpPr>
        <p:spPr>
          <a:xfrm>
            <a:off x="152400" y="282575"/>
            <a:ext cx="4102213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Operator Pipe %&gt;%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24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24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7" name="矩形 12">
            <a:extLst>
              <a:ext uri="{FF2B5EF4-FFF2-40B4-BE49-F238E27FC236}">
                <a16:creationId xmlns:a16="http://schemas.microsoft.com/office/drawing/2014/main" id="{B4D28F5C-BADD-423A-B450-7C41D117A20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9" name="Picture 4" descr="Image result for dplyr pipe logo">
            <a:extLst>
              <a:ext uri="{FF2B5EF4-FFF2-40B4-BE49-F238E27FC236}">
                <a16:creationId xmlns:a16="http://schemas.microsoft.com/office/drawing/2014/main" id="{0A69359F-2EE9-4970-A865-7AB12D5D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444" y="4884521"/>
            <a:ext cx="1280160" cy="14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C1D979CD-CCF7-4E35-BCDF-CF05D27447BC}"/>
              </a:ext>
            </a:extLst>
          </p:cNvPr>
          <p:cNvSpPr/>
          <p:nvPr/>
        </p:nvSpPr>
        <p:spPr>
          <a:xfrm>
            <a:off x="776485" y="3910436"/>
            <a:ext cx="6874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iris </a:t>
            </a:r>
            <a:r>
              <a:rPr lang="en-US" b="1" u="sng" dirty="0">
                <a:solidFill>
                  <a:schemeClr val="bg1"/>
                </a:solidFill>
              </a:rPr>
              <a:t>%&gt;%</a:t>
            </a:r>
            <a:r>
              <a:rPr lang="en-US" b="1" u="sng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indent="346075"/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select(</a:t>
            </a:r>
            <a:r>
              <a:rPr lang="en-US" u="sng" dirty="0" err="1">
                <a:solidFill>
                  <a:schemeClr val="bg1"/>
                </a:solidFill>
                <a:latin typeface="arial" panose="020B0604020202020204" pitchFamily="34" charset="0"/>
              </a:rPr>
              <a:t>Sepal.Length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u="sng" dirty="0" err="1">
                <a:solidFill>
                  <a:schemeClr val="bg1"/>
                </a:solidFill>
                <a:latin typeface="arial" panose="020B0604020202020204" pitchFamily="34" charset="0"/>
              </a:rPr>
              <a:t>Sepal.Wi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u="sng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b="1" u="sng" dirty="0">
                <a:solidFill>
                  <a:schemeClr val="accent2"/>
                </a:solidFill>
              </a:rPr>
              <a:t>%&gt;%</a:t>
            </a:r>
            <a:endParaRPr lang="en-US" u="sng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indent="346075"/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 err="1">
                <a:solidFill>
                  <a:srgbClr val="222222"/>
                </a:solidFill>
                <a:latin typeface="arial" panose="020B0604020202020204" pitchFamily="34" charset="0"/>
              </a:rPr>
              <a:t>TransactionDatetime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r>
              <a:rPr lang="en-US" u="sng" dirty="0">
                <a:solidFill>
                  <a:srgbClr val="222222"/>
                </a:solidFill>
                <a:latin typeface="arial" panose="020B0604020202020204" pitchFamily="34" charset="0"/>
              </a:rPr>
              <a:t> &gt; 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>
                <a:solidFill>
                  <a:srgbClr val="00B050"/>
                </a:solidFill>
                <a:latin typeface="arial" panose="020B0604020202020204" pitchFamily="34" charset="0"/>
              </a:rPr>
              <a:t>"2019-10-01"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6E72096-3773-4EB2-BEB9-8EF5D2EA4B7E}"/>
              </a:ext>
            </a:extLst>
          </p:cNvPr>
          <p:cNvSpPr/>
          <p:nvPr/>
        </p:nvSpPr>
        <p:spPr>
          <a:xfrm>
            <a:off x="746648" y="2548955"/>
            <a:ext cx="50814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# basic way (inside-to-out)</a:t>
            </a:r>
          </a:p>
          <a:p>
            <a:endParaRPr lang="en-US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filter(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transaction,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FKMemberID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== 433907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5DBB66C-C9F0-4108-975A-D344D98CFD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943" y="1716703"/>
            <a:ext cx="941098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70957FF-F04C-4A26-B16C-D8959B3F6B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220" y="1716682"/>
            <a:ext cx="1648594" cy="91440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5C6A4284-07F0-4DE6-82B3-A82371E58732}"/>
              </a:ext>
            </a:extLst>
          </p:cNvPr>
          <p:cNvGrpSpPr/>
          <p:nvPr/>
        </p:nvGrpSpPr>
        <p:grpSpPr>
          <a:xfrm>
            <a:off x="681182" y="5043955"/>
            <a:ext cx="7772399" cy="1508105"/>
            <a:chOff x="838200" y="5349291"/>
            <a:chExt cx="7772399" cy="150810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5AFE072-F1BA-4E9B-8FAB-7D101B9FDFFA}"/>
                </a:ext>
              </a:extLst>
            </p:cNvPr>
            <p:cNvSpPr/>
            <p:nvPr/>
          </p:nvSpPr>
          <p:spPr>
            <a:xfrm>
              <a:off x="838200" y="5349291"/>
              <a:ext cx="7344532" cy="127908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B55715-F164-4C4B-80BD-1830B2C8B502}"/>
                </a:ext>
              </a:extLst>
            </p:cNvPr>
            <p:cNvSpPr/>
            <p:nvPr/>
          </p:nvSpPr>
          <p:spPr>
            <a:xfrm>
              <a:off x="1009340" y="5349291"/>
              <a:ext cx="7601259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22222"/>
                  </a:solidFill>
                  <a:latin typeface="arial" panose="020B0604020202020204" pitchFamily="34" charset="0"/>
                </a:rPr>
                <a:t>“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Dari transaction </a:t>
              </a:r>
              <a:r>
                <a:rPr lang="en-US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dataframe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chemeClr val="accent2"/>
                  </a:solidFill>
                  <a:latin typeface="arial" panose="020B0604020202020204" pitchFamily="34" charset="0"/>
                </a:rPr>
                <a:t>KEMUDIAN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</a:p>
            <a:p>
              <a:pPr indent="346075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</a:rPr>
                <a:t>filter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Member with </a:t>
              </a:r>
              <a:r>
                <a:rPr lang="en-US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FKMemberID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433907 </a:t>
              </a:r>
              <a:r>
                <a:rPr lang="en-US" b="1" dirty="0">
                  <a:solidFill>
                    <a:schemeClr val="accent2"/>
                  </a:solidFill>
                  <a:latin typeface="arial" panose="020B0604020202020204" pitchFamily="34" charset="0"/>
                </a:rPr>
                <a:t>KEMUDIAN </a:t>
              </a:r>
            </a:p>
            <a:p>
              <a:pPr indent="346075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</a:rPr>
                <a:t>filter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TransactionDatetime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after 2019-10-01</a:t>
              </a:r>
            </a:p>
            <a:p>
              <a:r>
                <a:rPr lang="en-US" sz="2800" b="1" dirty="0">
                  <a:solidFill>
                    <a:srgbClr val="222222"/>
                  </a:solidFill>
                  <a:latin typeface="arial" panose="020B0604020202020204" pitchFamily="34" charset="0"/>
                </a:rPr>
                <a:t>”</a:t>
              </a:r>
              <a:endParaRPr lang="en-US" b="1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A821CE6-2168-4AE8-9BA3-491AA1E65BE7}"/>
              </a:ext>
            </a:extLst>
          </p:cNvPr>
          <p:cNvSpPr txBox="1"/>
          <p:nvPr/>
        </p:nvSpPr>
        <p:spPr>
          <a:xfrm>
            <a:off x="1994755" y="29161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F4899B-EE92-40EF-AED4-D1841BA2F67D}"/>
              </a:ext>
            </a:extLst>
          </p:cNvPr>
          <p:cNvSpPr txBox="1"/>
          <p:nvPr/>
        </p:nvSpPr>
        <p:spPr>
          <a:xfrm>
            <a:off x="1522346" y="292057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E0D8D27-DE44-4210-A1A6-4E5A7FD88FAC}"/>
              </a:ext>
            </a:extLst>
          </p:cNvPr>
          <p:cNvSpPr txBox="1"/>
          <p:nvPr/>
        </p:nvSpPr>
        <p:spPr>
          <a:xfrm>
            <a:off x="948559" y="29119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770B5D-2A15-490A-AE9B-6BDAD77BF451}"/>
              </a:ext>
            </a:extLst>
          </p:cNvPr>
          <p:cNvSpPr txBox="1"/>
          <p:nvPr/>
        </p:nvSpPr>
        <p:spPr>
          <a:xfrm>
            <a:off x="622969" y="39352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EE2E77-C0DB-4D3C-B0C2-B0399749EE2B}"/>
              </a:ext>
            </a:extLst>
          </p:cNvPr>
          <p:cNvSpPr txBox="1"/>
          <p:nvPr/>
        </p:nvSpPr>
        <p:spPr>
          <a:xfrm>
            <a:off x="873158" y="4260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467C6C-1F2C-4768-A95B-3ADC8C123534}"/>
              </a:ext>
            </a:extLst>
          </p:cNvPr>
          <p:cNvSpPr txBox="1"/>
          <p:nvPr/>
        </p:nvSpPr>
        <p:spPr>
          <a:xfrm>
            <a:off x="874158" y="44855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62D0B3B-E592-43C7-AA0A-CD6018DE333F}"/>
              </a:ext>
            </a:extLst>
          </p:cNvPr>
          <p:cNvSpPr/>
          <p:nvPr/>
        </p:nvSpPr>
        <p:spPr>
          <a:xfrm>
            <a:off x="776485" y="3368242"/>
            <a:ext cx="5051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# operator pipe (left-to-right, top-to-bottom)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transaction </a:t>
            </a:r>
            <a:r>
              <a:rPr lang="en-US" b="1" dirty="0">
                <a:solidFill>
                  <a:schemeClr val="accent2"/>
                </a:solidFill>
              </a:rPr>
              <a:t>%&gt;%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 indent="346075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FKMemberID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== 433907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38F5763-DD13-4897-AFDF-E1F70E7396E7}"/>
              </a:ext>
            </a:extLst>
          </p:cNvPr>
          <p:cNvSpPr txBox="1"/>
          <p:nvPr/>
        </p:nvSpPr>
        <p:spPr>
          <a:xfrm>
            <a:off x="714129" y="1226741"/>
            <a:ext cx="5871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Permasalahan</a:t>
            </a:r>
            <a:r>
              <a:rPr lang="en-US" dirty="0"/>
              <a:t> :</a:t>
            </a:r>
          </a:p>
          <a:p>
            <a:pPr marL="342900" indent="-342900">
              <a:buAutoNum type="arabicPeriod"/>
            </a:pPr>
            <a:r>
              <a:rPr lang="en-US" dirty="0" err="1"/>
              <a:t>Gunakan</a:t>
            </a:r>
            <a:r>
              <a:rPr lang="en-US" dirty="0"/>
              <a:t> transaction </a:t>
            </a:r>
            <a:r>
              <a:rPr lang="en-US" dirty="0" err="1"/>
              <a:t>dataframe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Filter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FKMemberID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== 433907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Filter Species == “virginica”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9D4D1C7-4C03-4A90-8EC9-3034A4C250DB}"/>
              </a:ext>
            </a:extLst>
          </p:cNvPr>
          <p:cNvSpPr/>
          <p:nvPr/>
        </p:nvSpPr>
        <p:spPr>
          <a:xfrm>
            <a:off x="754584" y="310883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endParaRPr lang="en-US" u="sng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CAA35B-1C0B-44B2-879E-3A5D89E25A2C}"/>
              </a:ext>
            </a:extLst>
          </p:cNvPr>
          <p:cNvSpPr/>
          <p:nvPr/>
        </p:nvSpPr>
        <p:spPr>
          <a:xfrm>
            <a:off x="5631596" y="3096717"/>
            <a:ext cx="606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 err="1">
                <a:solidFill>
                  <a:srgbClr val="222222"/>
                </a:solidFill>
                <a:latin typeface="arial" panose="020B0604020202020204" pitchFamily="34" charset="0"/>
              </a:rPr>
              <a:t>TransactionDatetime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r>
              <a:rPr lang="en-US" u="sng" dirty="0">
                <a:solidFill>
                  <a:srgbClr val="222222"/>
                </a:solidFill>
                <a:latin typeface="arial" panose="020B0604020202020204" pitchFamily="34" charset="0"/>
              </a:rPr>
              <a:t> &gt; 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>
                <a:solidFill>
                  <a:srgbClr val="00B050"/>
                </a:solidFill>
                <a:latin typeface="arial" panose="020B0604020202020204" pitchFamily="34" charset="0"/>
              </a:rPr>
              <a:t>"2019-10-01"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))</a:t>
            </a:r>
            <a:endParaRPr lang="en-US" u="sng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D0EEBE-69ED-46EB-9C51-5566628BBFBE}"/>
              </a:ext>
            </a:extLst>
          </p:cNvPr>
          <p:cNvSpPr/>
          <p:nvPr/>
        </p:nvSpPr>
        <p:spPr>
          <a:xfrm>
            <a:off x="714129" y="2086996"/>
            <a:ext cx="477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u="sng" dirty="0">
                <a:solidFill>
                  <a:schemeClr val="accent2"/>
                </a:solidFill>
                <a:latin typeface="arial" panose="020B0604020202020204" pitchFamily="34" charset="0"/>
              </a:rPr>
              <a:t>Filter Transaction Date after 2019-10-01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A3006904-04A1-4395-BA1D-A57DFD8BC307}"/>
              </a:ext>
            </a:extLst>
          </p:cNvPr>
          <p:cNvSpPr/>
          <p:nvPr/>
        </p:nvSpPr>
        <p:spPr>
          <a:xfrm rot="2756167" flipV="1">
            <a:off x="6712961" y="1964026"/>
            <a:ext cx="731520" cy="731520"/>
          </a:xfrm>
          <a:prstGeom prst="arc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27D18A44-23CD-4991-BF59-E377EE5CC491}"/>
              </a:ext>
            </a:extLst>
          </p:cNvPr>
          <p:cNvSpPr/>
          <p:nvPr/>
        </p:nvSpPr>
        <p:spPr>
          <a:xfrm rot="2732173" flipV="1">
            <a:off x="7966963" y="1964003"/>
            <a:ext cx="731520" cy="731520"/>
          </a:xfrm>
          <a:prstGeom prst="arc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93B1D0A7-9F70-401D-A4CC-5B8A5DDBF0DB}"/>
              </a:ext>
            </a:extLst>
          </p:cNvPr>
          <p:cNvSpPr/>
          <p:nvPr/>
        </p:nvSpPr>
        <p:spPr>
          <a:xfrm rot="2737347" flipV="1">
            <a:off x="8642851" y="1963983"/>
            <a:ext cx="731520" cy="731520"/>
          </a:xfrm>
          <a:prstGeom prst="arc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DCC0B2F-CA07-47F6-87B7-2728DA7FE490}"/>
              </a:ext>
            </a:extLst>
          </p:cNvPr>
          <p:cNvSpPr txBox="1"/>
          <p:nvPr/>
        </p:nvSpPr>
        <p:spPr>
          <a:xfrm>
            <a:off x="7031997" y="105482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13C5E6D-9E4C-4F75-92B3-EFA8ABA09E3A}"/>
              </a:ext>
            </a:extLst>
          </p:cNvPr>
          <p:cNvSpPr txBox="1"/>
          <p:nvPr/>
        </p:nvSpPr>
        <p:spPr>
          <a:xfrm>
            <a:off x="7399521" y="105364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7189B46-1ECE-4BA5-AB24-115157A2763E}"/>
              </a:ext>
            </a:extLst>
          </p:cNvPr>
          <p:cNvSpPr txBox="1"/>
          <p:nvPr/>
        </p:nvSpPr>
        <p:spPr>
          <a:xfrm>
            <a:off x="7175916" y="10559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D58F40D-A825-4693-AB35-C9DFD1843053}"/>
              </a:ext>
            </a:extLst>
          </p:cNvPr>
          <p:cNvSpPr txBox="1"/>
          <p:nvPr/>
        </p:nvSpPr>
        <p:spPr>
          <a:xfrm>
            <a:off x="7286751" y="105599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A3703F7-0D2B-4386-801F-E2B5D3697C5B}"/>
              </a:ext>
            </a:extLst>
          </p:cNvPr>
          <p:cNvSpPr txBox="1"/>
          <p:nvPr/>
        </p:nvSpPr>
        <p:spPr>
          <a:xfrm>
            <a:off x="6585929" y="1095088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%&gt;%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75D969C-2AC7-4DA0-B9CA-BA54D88638CF}"/>
              </a:ext>
            </a:extLst>
          </p:cNvPr>
          <p:cNvSpPr txBox="1"/>
          <p:nvPr/>
        </p:nvSpPr>
        <p:spPr>
          <a:xfrm>
            <a:off x="9198942" y="105615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E692162-AE7D-4243-B4E1-F711C8EE3447}"/>
              </a:ext>
            </a:extLst>
          </p:cNvPr>
          <p:cNvSpPr txBox="1"/>
          <p:nvPr/>
        </p:nvSpPr>
        <p:spPr>
          <a:xfrm>
            <a:off x="9566466" y="105364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B9F1C29-727E-4397-80CA-6A7870BE7B34}"/>
              </a:ext>
            </a:extLst>
          </p:cNvPr>
          <p:cNvSpPr txBox="1"/>
          <p:nvPr/>
        </p:nvSpPr>
        <p:spPr>
          <a:xfrm>
            <a:off x="9342861" y="105732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07C671-1483-49EA-AE6E-068F7449F2A9}"/>
              </a:ext>
            </a:extLst>
          </p:cNvPr>
          <p:cNvSpPr txBox="1"/>
          <p:nvPr/>
        </p:nvSpPr>
        <p:spPr>
          <a:xfrm>
            <a:off x="9453696" y="105732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CDDDEED-54AC-48E1-B078-1BF0712F05AC}"/>
              </a:ext>
            </a:extLst>
          </p:cNvPr>
          <p:cNvSpPr txBox="1"/>
          <p:nvPr/>
        </p:nvSpPr>
        <p:spPr>
          <a:xfrm>
            <a:off x="7880821" y="1095088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%&gt;%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DE9E237-C3F1-475D-ABAD-68AFD418E205}"/>
              </a:ext>
            </a:extLst>
          </p:cNvPr>
          <p:cNvSpPr txBox="1"/>
          <p:nvPr/>
        </p:nvSpPr>
        <p:spPr>
          <a:xfrm>
            <a:off x="9027544" y="1053640"/>
            <a:ext cx="36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FDEBBC9-7359-426E-AEC7-234134ABB4F1}"/>
              </a:ext>
            </a:extLst>
          </p:cNvPr>
          <p:cNvSpPr txBox="1"/>
          <p:nvPr/>
        </p:nvSpPr>
        <p:spPr>
          <a:xfrm>
            <a:off x="9856154" y="1053640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C4C19E7-8074-4E2C-BEC5-E83BC5DC6E80}"/>
              </a:ext>
            </a:extLst>
          </p:cNvPr>
          <p:cNvSpPr txBox="1"/>
          <p:nvPr/>
        </p:nvSpPr>
        <p:spPr>
          <a:xfrm>
            <a:off x="9743571" y="105732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DC5534D-2B5D-4195-9FAC-FEF803D30B1F}"/>
              </a:ext>
            </a:extLst>
          </p:cNvPr>
          <p:cNvSpPr txBox="1"/>
          <p:nvPr/>
        </p:nvSpPr>
        <p:spPr>
          <a:xfrm>
            <a:off x="8634025" y="110681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%&gt;%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378D895-AA29-4F59-837D-C4632E41D836}"/>
              </a:ext>
            </a:extLst>
          </p:cNvPr>
          <p:cNvSpPr/>
          <p:nvPr/>
        </p:nvSpPr>
        <p:spPr>
          <a:xfrm>
            <a:off x="6333340" y="896727"/>
            <a:ext cx="3870212" cy="2084550"/>
          </a:xfrm>
          <a:prstGeom prst="roundRect">
            <a:avLst>
              <a:gd name="adj" fmla="val 804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4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4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6718 -1.11111E-6 L -0.04922 -0.04005 C -0.04544 -0.04907 -0.03984 -0.05393 -0.03398 -0.05393 C -0.02721 -0.05393 -0.02187 -0.04907 -0.0181 -0.04005 L -2.91667E-6 -1.11111E-6 " pathEditMode="relative" rAng="0" ptsTypes="AAAAA">
                                      <p:cBhvr>
                                        <p:cTn id="50" dur="15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1784 -0.0013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4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306 -2.59259E-6 L -0.09584 -0.04004 C -0.08867 -0.04907 -0.07774 -0.05393 -0.06628 -0.05393 C -0.05313 -0.05393 -0.04271 -0.04907 -0.03555 -0.04004 L 2.08333E-6 -2.59259E-6 " pathEditMode="relative" rAng="0" ptsTypes="AAAAA">
                                      <p:cBhvr>
                                        <p:cTn id="113" dur="15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07669 0.0013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69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9609 0.0002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5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5482 0.00023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1" grpId="0"/>
      <p:bldP spid="102" grpId="0"/>
      <p:bldP spid="103" grpId="0"/>
      <p:bldP spid="104" grpId="0" animBg="1"/>
      <p:bldP spid="105" grpId="0" animBg="1"/>
      <p:bldP spid="106" grpId="0" animBg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2" grpId="0"/>
      <p:bldP spid="112" grpId="1"/>
      <p:bldP spid="112" grpId="2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4142288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Operator Pipe </a:t>
            </a:r>
            <a:r>
              <a:rPr lang="en-US" altLang="zh-CN" sz="3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%&gt;%</a:t>
            </a:r>
            <a:endParaRPr lang="zh-CN" altLang="en-US" sz="32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821684" y="1682977"/>
            <a:ext cx="10020372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&lt;-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(...(fun3(fun2(fun1(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arg1), arg2), arg3), ...),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arg_n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B2A10743-B704-4729-83AA-A43DED18026F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文本框 27">
            <a:extLst>
              <a:ext uri="{FF2B5EF4-FFF2-40B4-BE49-F238E27FC236}">
                <a16:creationId xmlns:a16="http://schemas.microsoft.com/office/drawing/2014/main" id="{C6F1696E-C562-4AB0-807F-0E1AEEE26A4F}"/>
              </a:ext>
            </a:extLst>
          </p:cNvPr>
          <p:cNvSpPr txBox="1"/>
          <p:nvPr/>
        </p:nvSpPr>
        <p:spPr>
          <a:xfrm>
            <a:off x="821683" y="2880915"/>
            <a:ext cx="10020371" cy="1938992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&lt;-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fun1(arg1)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fun2(arg2)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fun3(arg3)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... %&gt;% </a:t>
            </a:r>
          </a:p>
          <a:p>
            <a:pPr marL="914400"/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arg_n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F57AF0A-FB23-470D-8881-510732350FCB}"/>
              </a:ext>
            </a:extLst>
          </p:cNvPr>
          <p:cNvSpPr/>
          <p:nvPr/>
        </p:nvSpPr>
        <p:spPr>
          <a:xfrm>
            <a:off x="5615709" y="2198255"/>
            <a:ext cx="378691" cy="5726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88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1803699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Slicing…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4126035" y="1331947"/>
            <a:ext cx="4437048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slice(.data, …, .preserve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688379" y="5231131"/>
            <a:ext cx="9097962" cy="8744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trx_tbl</a:t>
            </a: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slice(1:100)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988" y="1327318"/>
            <a:ext cx="1924319" cy="12325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4036473" y="1712628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Select rows by position/index</a:t>
            </a:r>
            <a:endParaRPr lang="en-US" dirty="0"/>
          </a:p>
        </p:txBody>
      </p:sp>
      <p:sp>
        <p:nvSpPr>
          <p:cNvPr id="14" name="文本框 27">
            <a:extLst>
              <a:ext uri="{FF2B5EF4-FFF2-40B4-BE49-F238E27FC236}">
                <a16:creationId xmlns:a16="http://schemas.microsoft.com/office/drawing/2014/main" id="{4BBF30A2-D9EF-4191-BF33-71BB780AF4DB}"/>
              </a:ext>
            </a:extLst>
          </p:cNvPr>
          <p:cNvSpPr txBox="1"/>
          <p:nvPr/>
        </p:nvSpPr>
        <p:spPr>
          <a:xfrm>
            <a:off x="1568364" y="2949977"/>
            <a:ext cx="8818440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slice_sample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(.data, …, n, prop,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weight_by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NULL, replace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27">
            <a:extLst>
              <a:ext uri="{FF2B5EF4-FFF2-40B4-BE49-F238E27FC236}">
                <a16:creationId xmlns:a16="http://schemas.microsoft.com/office/drawing/2014/main" id="{B85ECCBD-CC09-4BED-84A6-2B6EFD872283}"/>
              </a:ext>
            </a:extLst>
          </p:cNvPr>
          <p:cNvSpPr txBox="1"/>
          <p:nvPr/>
        </p:nvSpPr>
        <p:spPr>
          <a:xfrm>
            <a:off x="1568364" y="3490572"/>
            <a:ext cx="7947817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slice_min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/max(.data,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order_by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…, n, prop,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with_ties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TRUE)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27">
            <a:extLst>
              <a:ext uri="{FF2B5EF4-FFF2-40B4-BE49-F238E27FC236}">
                <a16:creationId xmlns:a16="http://schemas.microsoft.com/office/drawing/2014/main" id="{8B2E72F2-D62F-44C2-A54B-35CFDA2346D9}"/>
              </a:ext>
            </a:extLst>
          </p:cNvPr>
          <p:cNvSpPr txBox="1"/>
          <p:nvPr/>
        </p:nvSpPr>
        <p:spPr>
          <a:xfrm>
            <a:off x="1550988" y="4031167"/>
            <a:ext cx="3818994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slice_head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(.data, …, n, prop)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27">
            <a:extLst>
              <a:ext uri="{FF2B5EF4-FFF2-40B4-BE49-F238E27FC236}">
                <a16:creationId xmlns:a16="http://schemas.microsoft.com/office/drawing/2014/main" id="{DA42A316-673F-4934-AFF5-660FCAD085B5}"/>
              </a:ext>
            </a:extLst>
          </p:cNvPr>
          <p:cNvSpPr txBox="1"/>
          <p:nvPr/>
        </p:nvSpPr>
        <p:spPr>
          <a:xfrm>
            <a:off x="1568364" y="4570270"/>
            <a:ext cx="3591368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slice_tail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(.data, …, n, prop)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2">
            <a:extLst>
              <a:ext uri="{FF2B5EF4-FFF2-40B4-BE49-F238E27FC236}">
                <a16:creationId xmlns:a16="http://schemas.microsoft.com/office/drawing/2014/main" id="{06E0A04B-86CA-4B2D-A1A2-6ABBF1FD32E9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03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1963999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Sorting…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814763" y="1170396"/>
            <a:ext cx="4977003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arrange(.data, …, .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by_group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817688" y="4111625"/>
            <a:ext cx="9097962" cy="9223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1205" y="1155682"/>
            <a:ext cx="1909277" cy="12955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693573" y="1570506"/>
            <a:ext cx="6266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Order rows by values of a column or columns (low to high),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use with </a:t>
            </a:r>
            <a:r>
              <a:rPr lang="en-US" sz="1800" b="1" dirty="0">
                <a:solidFill>
                  <a:srgbClr val="000000"/>
                </a:solidFill>
                <a:effectLst/>
                <a:latin typeface="SourceSansPro"/>
              </a:rPr>
              <a:t>desc() </a:t>
            </a:r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to order from high to low</a:t>
            </a:r>
            <a:endParaRPr lang="en-US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FD044521-6634-41DF-A8A3-097F0B3BF6AE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900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40791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 Duplicate…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900701" y="1288815"/>
            <a:ext cx="4749826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distinct(.data, …, .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keep_all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817688" y="4111625"/>
            <a:ext cx="9097962" cy="9223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251" y="1288815"/>
            <a:ext cx="1924319" cy="12353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789036" y="1680620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Remove rows with duplicate values</a:t>
            </a:r>
            <a:endParaRPr lang="en-US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50D70079-8C75-49A4-9332-5922C41B30CE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4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3379643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Select Variable…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745491" y="1389299"/>
            <a:ext cx="2164375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select(.data,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817688" y="5502443"/>
            <a:ext cx="9097962" cy="9223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433" y="1348088"/>
            <a:ext cx="1701778" cy="12353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645948" y="1781104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Extract columns and output as a table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B0786-7439-4E42-B782-686BCAEE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434" y="2697306"/>
            <a:ext cx="1701778" cy="1223153"/>
          </a:xfrm>
          <a:prstGeom prst="rect">
            <a:avLst/>
          </a:prstGeom>
        </p:spPr>
      </p:pic>
      <p:sp>
        <p:nvSpPr>
          <p:cNvPr id="14" name="文本框 27">
            <a:extLst>
              <a:ext uri="{FF2B5EF4-FFF2-40B4-BE49-F238E27FC236}">
                <a16:creationId xmlns:a16="http://schemas.microsoft.com/office/drawing/2014/main" id="{F1B54EB6-9976-4F02-AF63-7FFA810F01AF}"/>
              </a:ext>
            </a:extLst>
          </p:cNvPr>
          <p:cNvSpPr txBox="1"/>
          <p:nvPr/>
        </p:nvSpPr>
        <p:spPr>
          <a:xfrm>
            <a:off x="3745491" y="2698614"/>
            <a:ext cx="4999061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pull(.data, var = -1, name = NULL,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331BC-C0E9-43B2-ADA4-3962D51FB145}"/>
              </a:ext>
            </a:extLst>
          </p:cNvPr>
          <p:cNvSpPr txBox="1"/>
          <p:nvPr/>
        </p:nvSpPr>
        <p:spPr>
          <a:xfrm>
            <a:off x="3645948" y="3090419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 Extract column values as a vector, by name or index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DABE65-C65F-4BF6-A711-12ADD8C6F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434" y="4217249"/>
            <a:ext cx="1701778" cy="900037"/>
          </a:xfrm>
          <a:prstGeom prst="rect">
            <a:avLst/>
          </a:prstGeom>
        </p:spPr>
      </p:pic>
      <p:sp>
        <p:nvSpPr>
          <p:cNvPr id="17" name="文本框 27">
            <a:extLst>
              <a:ext uri="{FF2B5EF4-FFF2-40B4-BE49-F238E27FC236}">
                <a16:creationId xmlns:a16="http://schemas.microsoft.com/office/drawing/2014/main" id="{14089178-A73A-478A-943A-298024CF9FEE}"/>
              </a:ext>
            </a:extLst>
          </p:cNvPr>
          <p:cNvSpPr txBox="1"/>
          <p:nvPr/>
        </p:nvSpPr>
        <p:spPr>
          <a:xfrm>
            <a:off x="3745491" y="4221500"/>
            <a:ext cx="6475362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relocate(.data, …, .before = NULL, .after = NULL)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F4B5-6864-4C51-86B8-04CAA667357A}"/>
              </a:ext>
            </a:extLst>
          </p:cNvPr>
          <p:cNvSpPr txBox="1"/>
          <p:nvPr/>
        </p:nvSpPr>
        <p:spPr>
          <a:xfrm>
            <a:off x="3645948" y="4613305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Move columns to new position</a:t>
            </a:r>
            <a:endParaRPr lang="en-US" dirty="0"/>
          </a:p>
        </p:txBody>
      </p:sp>
      <p:sp>
        <p:nvSpPr>
          <p:cNvPr id="19" name="矩形 12">
            <a:extLst>
              <a:ext uri="{FF2B5EF4-FFF2-40B4-BE49-F238E27FC236}">
                <a16:creationId xmlns:a16="http://schemas.microsoft.com/office/drawing/2014/main" id="{38FF3484-044F-4D2C-93F9-AF3D6D8A3868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50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4028667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Compute Variable…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735967" y="1425276"/>
            <a:ext cx="8055984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mutate(.data, …, .keep = "all", .before = NULL, .after = NULL)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909" y="1424402"/>
            <a:ext cx="1701778" cy="8071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636423" y="1817081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 Compute new column(s)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B0786-7439-4E42-B782-686BCAEE5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2027" y="2733283"/>
            <a:ext cx="1695542" cy="1223153"/>
          </a:xfrm>
          <a:prstGeom prst="rect">
            <a:avLst/>
          </a:prstGeom>
        </p:spPr>
      </p:pic>
      <p:sp>
        <p:nvSpPr>
          <p:cNvPr id="14" name="文本框 27">
            <a:extLst>
              <a:ext uri="{FF2B5EF4-FFF2-40B4-BE49-F238E27FC236}">
                <a16:creationId xmlns:a16="http://schemas.microsoft.com/office/drawing/2014/main" id="{F1B54EB6-9976-4F02-AF63-7FFA810F01AF}"/>
              </a:ext>
            </a:extLst>
          </p:cNvPr>
          <p:cNvSpPr txBox="1"/>
          <p:nvPr/>
        </p:nvSpPr>
        <p:spPr>
          <a:xfrm>
            <a:off x="3735966" y="2734591"/>
            <a:ext cx="2830070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transmute(.data,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331BC-C0E9-43B2-ADA4-3962D51FB145}"/>
              </a:ext>
            </a:extLst>
          </p:cNvPr>
          <p:cNvSpPr txBox="1"/>
          <p:nvPr/>
        </p:nvSpPr>
        <p:spPr>
          <a:xfrm>
            <a:off x="3636423" y="3126396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Compute new column(s), drop others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DABE65-C65F-4BF6-A711-12ADD8C6F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909" y="4254424"/>
            <a:ext cx="1701778" cy="897641"/>
          </a:xfrm>
          <a:prstGeom prst="rect">
            <a:avLst/>
          </a:prstGeom>
        </p:spPr>
      </p:pic>
      <p:sp>
        <p:nvSpPr>
          <p:cNvPr id="17" name="文本框 27">
            <a:extLst>
              <a:ext uri="{FF2B5EF4-FFF2-40B4-BE49-F238E27FC236}">
                <a16:creationId xmlns:a16="http://schemas.microsoft.com/office/drawing/2014/main" id="{14089178-A73A-478A-943A-298024CF9FEE}"/>
              </a:ext>
            </a:extLst>
          </p:cNvPr>
          <p:cNvSpPr txBox="1"/>
          <p:nvPr/>
        </p:nvSpPr>
        <p:spPr>
          <a:xfrm>
            <a:off x="3735966" y="4257477"/>
            <a:ext cx="2397131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rename(.data,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F4B5-6864-4C51-86B8-04CAA667357A}"/>
              </a:ext>
            </a:extLst>
          </p:cNvPr>
          <p:cNvSpPr txBox="1"/>
          <p:nvPr/>
        </p:nvSpPr>
        <p:spPr>
          <a:xfrm>
            <a:off x="3636423" y="4649282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Rename columns</a:t>
            </a:r>
            <a:endParaRPr lang="en-US" dirty="0"/>
          </a:p>
        </p:txBody>
      </p:sp>
      <p:sp>
        <p:nvSpPr>
          <p:cNvPr id="19" name="矩形 12">
            <a:extLst>
              <a:ext uri="{FF2B5EF4-FFF2-40B4-BE49-F238E27FC236}">
                <a16:creationId xmlns:a16="http://schemas.microsoft.com/office/drawing/2014/main" id="{5C663C5C-02E5-4A6B-B004-CA5C9E6AF880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230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2371162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18E6261-D0DB-4259-B6E5-2962EFA13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0" y="1129722"/>
            <a:ext cx="5755966" cy="4448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16DA5-2CB1-442E-B891-1827D0C47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074" y="1129722"/>
            <a:ext cx="5753816" cy="4448503"/>
          </a:xfrm>
          <a:prstGeom prst="rect">
            <a:avLst/>
          </a:prstGeom>
        </p:spPr>
      </p:pic>
      <p:sp>
        <p:nvSpPr>
          <p:cNvPr id="11" name="矩形 12">
            <a:extLst>
              <a:ext uri="{FF2B5EF4-FFF2-40B4-BE49-F238E27FC236}">
                <a16:creationId xmlns:a16="http://schemas.microsoft.com/office/drawing/2014/main" id="{2D1809EB-9584-4E85-8421-9772AF95342F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15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4819650" cy="685800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3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3" y="1371600"/>
            <a:ext cx="4114800" cy="4114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椭圆 41"/>
          <p:cNvSpPr/>
          <p:nvPr/>
        </p:nvSpPr>
        <p:spPr>
          <a:xfrm>
            <a:off x="6821488" y="2005013"/>
            <a:ext cx="434975" cy="43497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1</a:t>
            </a:r>
          </a:p>
        </p:txBody>
      </p:sp>
      <p:sp>
        <p:nvSpPr>
          <p:cNvPr id="43" name="椭圆 42"/>
          <p:cNvSpPr/>
          <p:nvPr/>
        </p:nvSpPr>
        <p:spPr>
          <a:xfrm>
            <a:off x="6821488" y="2798763"/>
            <a:ext cx="434975" cy="436563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2</a:t>
            </a:r>
          </a:p>
        </p:txBody>
      </p:sp>
      <p:sp>
        <p:nvSpPr>
          <p:cNvPr id="44" name="椭圆 43"/>
          <p:cNvSpPr/>
          <p:nvPr/>
        </p:nvSpPr>
        <p:spPr>
          <a:xfrm>
            <a:off x="6821488" y="3594100"/>
            <a:ext cx="434975" cy="43497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3</a:t>
            </a:r>
          </a:p>
        </p:txBody>
      </p:sp>
      <p:sp>
        <p:nvSpPr>
          <p:cNvPr id="45" name="椭圆 44"/>
          <p:cNvSpPr/>
          <p:nvPr/>
        </p:nvSpPr>
        <p:spPr>
          <a:xfrm>
            <a:off x="6821488" y="4389438"/>
            <a:ext cx="434975" cy="43497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4</a:t>
            </a:r>
          </a:p>
        </p:txBody>
      </p:sp>
      <p:sp>
        <p:nvSpPr>
          <p:cNvPr id="5128" name="文本框 46"/>
          <p:cNvSpPr txBox="1"/>
          <p:nvPr/>
        </p:nvSpPr>
        <p:spPr>
          <a:xfrm>
            <a:off x="7431088" y="1978025"/>
            <a:ext cx="3794950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Mengenal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 &amp; Tidyverse</a:t>
            </a:r>
          </a:p>
        </p:txBody>
      </p:sp>
      <p:sp>
        <p:nvSpPr>
          <p:cNvPr id="5129" name="文本框 47"/>
          <p:cNvSpPr txBox="1"/>
          <p:nvPr/>
        </p:nvSpPr>
        <p:spPr>
          <a:xfrm>
            <a:off x="7431088" y="2773363"/>
            <a:ext cx="3910045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Memahami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Bisnis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Data</a:t>
            </a:r>
          </a:p>
        </p:txBody>
      </p:sp>
      <p:sp>
        <p:nvSpPr>
          <p:cNvPr id="5130" name="文本框 48"/>
          <p:cNvSpPr txBox="1"/>
          <p:nvPr/>
        </p:nvSpPr>
        <p:spPr>
          <a:xfrm>
            <a:off x="7431088" y="3567113"/>
            <a:ext cx="418396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Komponen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</a:p>
        </p:txBody>
      </p:sp>
      <p:sp>
        <p:nvSpPr>
          <p:cNvPr id="5131" name="文本框 49"/>
          <p:cNvSpPr txBox="1"/>
          <p:nvPr/>
        </p:nvSpPr>
        <p:spPr>
          <a:xfrm>
            <a:off x="7431088" y="4362450"/>
            <a:ext cx="302371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Banyak </a:t>
            </a:r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Data?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6618288" y="2598738"/>
            <a:ext cx="4754880" cy="0"/>
          </a:xfrm>
          <a:prstGeom prst="line">
            <a:avLst/>
          </a:prstGeom>
          <a:ln w="3175">
            <a:solidFill>
              <a:srgbClr val="0C1C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589713" y="3429000"/>
            <a:ext cx="4754880" cy="0"/>
          </a:xfrm>
          <a:prstGeom prst="line">
            <a:avLst/>
          </a:prstGeom>
          <a:ln w="3175">
            <a:solidFill>
              <a:srgbClr val="0C1C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618288" y="4198938"/>
            <a:ext cx="4754880" cy="0"/>
          </a:xfrm>
          <a:prstGeom prst="line">
            <a:avLst/>
          </a:prstGeom>
          <a:ln w="3175">
            <a:solidFill>
              <a:srgbClr val="0C1C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838" y="2828925"/>
            <a:ext cx="71882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</p:txBody>
      </p:sp>
      <p:sp>
        <p:nvSpPr>
          <p:cNvPr id="6148" name="文本框 8"/>
          <p:cNvSpPr txBox="1"/>
          <p:nvPr/>
        </p:nvSpPr>
        <p:spPr>
          <a:xfrm>
            <a:off x="6054090" y="3075623"/>
            <a:ext cx="59118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Banyak </a:t>
            </a:r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文本框 13"/>
          <p:cNvSpPr txBox="1"/>
          <p:nvPr/>
        </p:nvSpPr>
        <p:spPr>
          <a:xfrm>
            <a:off x="152400" y="282575"/>
            <a:ext cx="821372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Ketika Data Tidak Tersedia Di Satu Tabel...</a:t>
            </a:r>
          </a:p>
        </p:txBody>
      </p:sp>
      <p:grpSp>
        <p:nvGrpSpPr>
          <p:cNvPr id="2253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253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圆角矩形 7"/>
          <p:cNvSpPr/>
          <p:nvPr/>
        </p:nvSpPr>
        <p:spPr>
          <a:xfrm>
            <a:off x="5921375" y="1706563"/>
            <a:ext cx="4591050" cy="1476375"/>
          </a:xfrm>
          <a:prstGeom prst="roundRect">
            <a:avLst>
              <a:gd name="adj" fmla="val 9083"/>
            </a:avLst>
          </a:prstGeom>
          <a:noFill/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5B48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6" name="矩形 8"/>
          <p:cNvSpPr/>
          <p:nvPr/>
        </p:nvSpPr>
        <p:spPr>
          <a:xfrm>
            <a:off x="6254750" y="2166938"/>
            <a:ext cx="3924300" cy="95994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nama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gramasi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nilai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poin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setiap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tidak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tersedia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di data transaction. Data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tersebut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hanya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di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tabel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product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subproduct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5921375" y="3916363"/>
            <a:ext cx="4591050" cy="1476375"/>
          </a:xfrm>
          <a:prstGeom prst="roundRect">
            <a:avLst>
              <a:gd name="adj" fmla="val 9083"/>
            </a:avLst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5B48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8" name="矩形 15"/>
          <p:cNvSpPr/>
          <p:nvPr/>
        </p:nvSpPr>
        <p:spPr>
          <a:xfrm>
            <a:off x="6254750" y="4325938"/>
            <a:ext cx="3924300" cy="95994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mengetahui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lamanya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seseorang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menjadi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member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perlu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data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tanggal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bergabung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(join date) yang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ada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di table </a:t>
            </a:r>
            <a:r>
              <a:rPr lang="en-US" altLang="zh-CN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membership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Begitu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juga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jumlah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anak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tanggal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lahir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anak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577013" y="1473200"/>
            <a:ext cx="3279775" cy="461963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2726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22540" name="文本框 17"/>
          <p:cNvSpPr txBox="1"/>
          <p:nvPr/>
        </p:nvSpPr>
        <p:spPr>
          <a:xfrm>
            <a:off x="6808788" y="1522413"/>
            <a:ext cx="27971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&amp;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577013" y="3724275"/>
            <a:ext cx="3279775" cy="461963"/>
          </a:xfrm>
          <a:prstGeom prst="roundRect">
            <a:avLst/>
          </a:prstGeom>
          <a:solidFill>
            <a:srgbClr val="FFFFFF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5B48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22542" name="文本框 19"/>
          <p:cNvSpPr txBox="1"/>
          <p:nvPr/>
        </p:nvSpPr>
        <p:spPr>
          <a:xfrm>
            <a:off x="6789738" y="3776663"/>
            <a:ext cx="27971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Member</a:t>
            </a:r>
          </a:p>
        </p:txBody>
      </p:sp>
      <p:grpSp>
        <p:nvGrpSpPr>
          <p:cNvPr id="22543" name="组合 20"/>
          <p:cNvGrpSpPr/>
          <p:nvPr/>
        </p:nvGrpSpPr>
        <p:grpSpPr>
          <a:xfrm>
            <a:off x="1328738" y="1047750"/>
            <a:ext cx="3592512" cy="4498975"/>
            <a:chOff x="660401" y="3586162"/>
            <a:chExt cx="2101849" cy="2632076"/>
          </a:xfrm>
        </p:grpSpPr>
        <p:sp>
          <p:nvSpPr>
            <p:cNvPr id="22544" name="Freeform 218"/>
            <p:cNvSpPr/>
            <p:nvPr/>
          </p:nvSpPr>
          <p:spPr>
            <a:xfrm>
              <a:off x="1592263" y="4429125"/>
              <a:ext cx="271462" cy="290513"/>
            </a:xfrm>
            <a:custGeom>
              <a:avLst/>
              <a:gdLst/>
              <a:ahLst/>
              <a:cxnLst>
                <a:cxn ang="0">
                  <a:pos x="207367" y="37729"/>
                </a:cxn>
                <a:cxn ang="0">
                  <a:pos x="154583" y="15092"/>
                </a:cxn>
                <a:cxn ang="0">
                  <a:pos x="49014" y="64139"/>
                </a:cxn>
                <a:cxn ang="0">
                  <a:pos x="15081" y="150916"/>
                </a:cxn>
                <a:cxn ang="0">
                  <a:pos x="64095" y="256557"/>
                </a:cxn>
                <a:cxn ang="0">
                  <a:pos x="120650" y="275421"/>
                </a:cxn>
                <a:cxn ang="0">
                  <a:pos x="222448" y="226374"/>
                </a:cxn>
                <a:cxn ang="0">
                  <a:pos x="256381" y="139597"/>
                </a:cxn>
                <a:cxn ang="0">
                  <a:pos x="207367" y="37729"/>
                </a:cxn>
              </a:cxnLst>
              <a:rect l="0" t="0" r="0" b="0"/>
              <a:pathLst>
                <a:path w="72" h="77">
                  <a:moveTo>
                    <a:pt x="55" y="10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29" y="0"/>
                    <a:pt x="17" y="6"/>
                    <a:pt x="13" y="1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51"/>
                    <a:pt x="6" y="63"/>
                    <a:pt x="17" y="68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43" y="77"/>
                    <a:pt x="55" y="71"/>
                    <a:pt x="59" y="60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2" y="26"/>
                    <a:pt x="66" y="14"/>
                    <a:pt x="55" y="1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5" name="Freeform 219"/>
            <p:cNvSpPr/>
            <p:nvPr/>
          </p:nvSpPr>
          <p:spPr>
            <a:xfrm>
              <a:off x="1630363" y="4456113"/>
              <a:ext cx="200025" cy="214313"/>
            </a:xfrm>
            <a:custGeom>
              <a:avLst/>
              <a:gdLst/>
              <a:ahLst/>
              <a:cxnLst>
                <a:cxn ang="0">
                  <a:pos x="150962" y="26319"/>
                </a:cxn>
                <a:cxn ang="0">
                  <a:pos x="113222" y="11280"/>
                </a:cxn>
                <a:cxn ang="0">
                  <a:pos x="33967" y="48878"/>
                </a:cxn>
                <a:cxn ang="0">
                  <a:pos x="11322" y="109036"/>
                </a:cxn>
                <a:cxn ang="0">
                  <a:pos x="49063" y="187994"/>
                </a:cxn>
                <a:cxn ang="0">
                  <a:pos x="86803" y="203033"/>
                </a:cxn>
                <a:cxn ang="0">
                  <a:pos x="166058" y="165435"/>
                </a:cxn>
                <a:cxn ang="0">
                  <a:pos x="188703" y="105277"/>
                </a:cxn>
                <a:cxn ang="0">
                  <a:pos x="150962" y="26319"/>
                </a:cxn>
              </a:cxnLst>
              <a:rect l="0" t="0" r="0" b="0"/>
              <a:pathLst>
                <a:path w="53" h="57">
                  <a:moveTo>
                    <a:pt x="40" y="7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22" y="0"/>
                    <a:pt x="12" y="4"/>
                    <a:pt x="9" y="13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8"/>
                    <a:pt x="4" y="47"/>
                    <a:pt x="13" y="50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57"/>
                    <a:pt x="41" y="52"/>
                    <a:pt x="44" y="44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3" y="19"/>
                    <a:pt x="49" y="10"/>
                    <a:pt x="40" y="7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6" name="Freeform 220"/>
            <p:cNvSpPr/>
            <p:nvPr/>
          </p:nvSpPr>
          <p:spPr>
            <a:xfrm>
              <a:off x="660401" y="4346575"/>
              <a:ext cx="249237" cy="274638"/>
            </a:xfrm>
            <a:custGeom>
              <a:avLst/>
              <a:gdLst/>
              <a:ahLst/>
              <a:cxnLst>
                <a:cxn ang="0">
                  <a:pos x="75526" y="18811"/>
                </a:cxn>
                <a:cxn ang="0">
                  <a:pos x="132171" y="7524"/>
                </a:cxn>
                <a:cxn ang="0">
                  <a:pos x="226579" y="75243"/>
                </a:cxn>
                <a:cxn ang="0">
                  <a:pos x="241684" y="165535"/>
                </a:cxn>
                <a:cxn ang="0">
                  <a:pos x="173711" y="259589"/>
                </a:cxn>
                <a:cxn ang="0">
                  <a:pos x="117066" y="267114"/>
                </a:cxn>
                <a:cxn ang="0">
                  <a:pos x="22658" y="199395"/>
                </a:cxn>
                <a:cxn ang="0">
                  <a:pos x="7553" y="109103"/>
                </a:cxn>
                <a:cxn ang="0">
                  <a:pos x="75526" y="18811"/>
                </a:cxn>
              </a:cxnLst>
              <a:rect l="0" t="0" r="0" b="0"/>
              <a:pathLst>
                <a:path w="66" h="73">
                  <a:moveTo>
                    <a:pt x="20" y="5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47" y="0"/>
                    <a:pt x="58" y="8"/>
                    <a:pt x="60" y="20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6" y="56"/>
                    <a:pt x="58" y="67"/>
                    <a:pt x="46" y="69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19" y="73"/>
                    <a:pt x="8" y="65"/>
                    <a:pt x="6" y="53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18"/>
                    <a:pt x="8" y="7"/>
                    <a:pt x="20" y="5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7" name="Freeform 221"/>
            <p:cNvSpPr/>
            <p:nvPr/>
          </p:nvSpPr>
          <p:spPr>
            <a:xfrm>
              <a:off x="693738" y="4373563"/>
              <a:ext cx="180975" cy="200025"/>
            </a:xfrm>
            <a:custGeom>
              <a:avLst/>
              <a:gdLst/>
              <a:ahLst/>
              <a:cxnLst>
                <a:cxn ang="0">
                  <a:pos x="56555" y="11322"/>
                </a:cxn>
                <a:cxn ang="0">
                  <a:pos x="98028" y="3774"/>
                </a:cxn>
                <a:cxn ang="0">
                  <a:pos x="165894" y="52837"/>
                </a:cxn>
                <a:cxn ang="0">
                  <a:pos x="177205" y="120770"/>
                </a:cxn>
                <a:cxn ang="0">
                  <a:pos x="128191" y="188703"/>
                </a:cxn>
                <a:cxn ang="0">
                  <a:pos x="86717" y="196251"/>
                </a:cxn>
                <a:cxn ang="0">
                  <a:pos x="15081" y="147188"/>
                </a:cxn>
                <a:cxn ang="0">
                  <a:pos x="3770" y="79255"/>
                </a:cxn>
                <a:cxn ang="0">
                  <a:pos x="56555" y="11322"/>
                </a:cxn>
              </a:cxnLst>
              <a:rect l="0" t="0" r="0" b="0"/>
              <a:pathLst>
                <a:path w="48" h="53">
                  <a:moveTo>
                    <a:pt x="15" y="3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34" y="0"/>
                    <a:pt x="43" y="6"/>
                    <a:pt x="44" y="14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41"/>
                    <a:pt x="42" y="49"/>
                    <a:pt x="34" y="50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4" y="53"/>
                    <a:pt x="6" y="47"/>
                    <a:pt x="4" y="3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13"/>
                    <a:pt x="6" y="4"/>
                    <a:pt x="15" y="3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8" name="Freeform 222"/>
            <p:cNvSpPr/>
            <p:nvPr/>
          </p:nvSpPr>
          <p:spPr>
            <a:xfrm>
              <a:off x="1008063" y="6113463"/>
              <a:ext cx="192087" cy="104775"/>
            </a:xfrm>
            <a:custGeom>
              <a:avLst/>
              <a:gdLst/>
              <a:ahLst/>
              <a:cxnLst>
                <a:cxn ang="0">
                  <a:pos x="112992" y="11226"/>
                </a:cxn>
                <a:cxn ang="0">
                  <a:pos x="120525" y="44904"/>
                </a:cxn>
                <a:cxn ang="0">
                  <a:pos x="0" y="104775"/>
                </a:cxn>
                <a:cxn ang="0">
                  <a:pos x="192087" y="104775"/>
                </a:cxn>
                <a:cxn ang="0">
                  <a:pos x="192087" y="33678"/>
                </a:cxn>
                <a:cxn ang="0">
                  <a:pos x="146890" y="0"/>
                </a:cxn>
                <a:cxn ang="0">
                  <a:pos x="112992" y="11226"/>
                </a:cxn>
              </a:cxnLst>
              <a:rect l="0" t="0" r="0" b="0"/>
              <a:pathLst>
                <a:path w="51" h="28">
                  <a:moveTo>
                    <a:pt x="30" y="3"/>
                  </a:moveTo>
                  <a:cubicBezTo>
                    <a:pt x="30" y="3"/>
                    <a:pt x="33" y="11"/>
                    <a:pt x="32" y="12"/>
                  </a:cubicBezTo>
                  <a:cubicBezTo>
                    <a:pt x="30" y="15"/>
                    <a:pt x="1" y="15"/>
                    <a:pt x="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0" y="3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9" name="Freeform 223"/>
            <p:cNvSpPr/>
            <p:nvPr/>
          </p:nvSpPr>
          <p:spPr>
            <a:xfrm>
              <a:off x="1252538" y="6113463"/>
              <a:ext cx="192087" cy="104775"/>
            </a:xfrm>
            <a:custGeom>
              <a:avLst/>
              <a:gdLst/>
              <a:ahLst/>
              <a:cxnLst>
                <a:cxn ang="0">
                  <a:pos x="79095" y="11226"/>
                </a:cxn>
                <a:cxn ang="0">
                  <a:pos x="71562" y="44904"/>
                </a:cxn>
                <a:cxn ang="0">
                  <a:pos x="192087" y="104775"/>
                </a:cxn>
                <a:cxn ang="0">
                  <a:pos x="0" y="104775"/>
                </a:cxn>
                <a:cxn ang="0">
                  <a:pos x="0" y="33678"/>
                </a:cxn>
                <a:cxn ang="0">
                  <a:pos x="48963" y="0"/>
                </a:cxn>
                <a:cxn ang="0">
                  <a:pos x="79095" y="11226"/>
                </a:cxn>
              </a:cxnLst>
              <a:rect l="0" t="0" r="0" b="0"/>
              <a:pathLst>
                <a:path w="51" h="28">
                  <a:moveTo>
                    <a:pt x="21" y="3"/>
                  </a:moveTo>
                  <a:cubicBezTo>
                    <a:pt x="21" y="3"/>
                    <a:pt x="18" y="11"/>
                    <a:pt x="19" y="12"/>
                  </a:cubicBezTo>
                  <a:cubicBezTo>
                    <a:pt x="22" y="15"/>
                    <a:pt x="50" y="15"/>
                    <a:pt x="5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21" y="3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0" name="Freeform 224"/>
            <p:cNvSpPr/>
            <p:nvPr/>
          </p:nvSpPr>
          <p:spPr>
            <a:xfrm>
              <a:off x="1244600" y="5710238"/>
              <a:ext cx="188912" cy="444500"/>
            </a:xfrm>
            <a:custGeom>
              <a:avLst/>
              <a:gdLst/>
              <a:ahLst/>
              <a:cxnLst>
                <a:cxn ang="0">
                  <a:pos x="177577" y="15068"/>
                </a:cxn>
                <a:cxn ang="0">
                  <a:pos x="102012" y="444500"/>
                </a:cxn>
                <a:cxn ang="0">
                  <a:pos x="0" y="444500"/>
                </a:cxn>
                <a:cxn ang="0">
                  <a:pos x="18891" y="0"/>
                </a:cxn>
                <a:cxn ang="0">
                  <a:pos x="177577" y="15068"/>
                </a:cxn>
              </a:cxnLst>
              <a:rect l="0" t="0" r="0" b="0"/>
              <a:pathLst>
                <a:path w="50" h="118">
                  <a:moveTo>
                    <a:pt x="47" y="4"/>
                  </a:moveTo>
                  <a:cubicBezTo>
                    <a:pt x="49" y="46"/>
                    <a:pt x="50" y="90"/>
                    <a:pt x="27" y="118"/>
                  </a:cubicBezTo>
                  <a:cubicBezTo>
                    <a:pt x="18" y="118"/>
                    <a:pt x="9" y="118"/>
                    <a:pt x="0" y="118"/>
                  </a:cubicBezTo>
                  <a:cubicBezTo>
                    <a:pt x="21" y="81"/>
                    <a:pt x="16" y="42"/>
                    <a:pt x="5" y="0"/>
                  </a:cubicBezTo>
                  <a:cubicBezTo>
                    <a:pt x="19" y="1"/>
                    <a:pt x="33" y="3"/>
                    <a:pt x="47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1" name="Rectangle 225"/>
            <p:cNvSpPr/>
            <p:nvPr/>
          </p:nvSpPr>
          <p:spPr>
            <a:xfrm>
              <a:off x="1025525" y="5040313"/>
              <a:ext cx="404812" cy="571500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52" name="Freeform 226"/>
            <p:cNvSpPr/>
            <p:nvPr/>
          </p:nvSpPr>
          <p:spPr>
            <a:xfrm>
              <a:off x="1962150" y="4746625"/>
              <a:ext cx="800100" cy="979488"/>
            </a:xfrm>
            <a:custGeom>
              <a:avLst/>
              <a:gdLst/>
              <a:ahLst/>
              <a:cxnLst>
                <a:cxn ang="0">
                  <a:pos x="52837" y="0"/>
                </a:cxn>
                <a:cxn ang="0">
                  <a:pos x="743489" y="0"/>
                </a:cxn>
                <a:cxn ang="0">
                  <a:pos x="800100" y="52742"/>
                </a:cxn>
                <a:cxn ang="0">
                  <a:pos x="800100" y="922979"/>
                </a:cxn>
                <a:cxn ang="0">
                  <a:pos x="743489" y="979488"/>
                </a:cxn>
                <a:cxn ang="0">
                  <a:pos x="52837" y="979488"/>
                </a:cxn>
                <a:cxn ang="0">
                  <a:pos x="0" y="922979"/>
                </a:cxn>
                <a:cxn ang="0">
                  <a:pos x="0" y="52742"/>
                </a:cxn>
                <a:cxn ang="0">
                  <a:pos x="52837" y="0"/>
                </a:cxn>
              </a:cxnLst>
              <a:rect l="0" t="0" r="0" b="0"/>
              <a:pathLst>
                <a:path w="212" h="260">
                  <a:moveTo>
                    <a:pt x="14" y="0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205" y="0"/>
                    <a:pt x="212" y="6"/>
                    <a:pt x="212" y="14"/>
                  </a:cubicBezTo>
                  <a:cubicBezTo>
                    <a:pt x="212" y="245"/>
                    <a:pt x="212" y="245"/>
                    <a:pt x="212" y="245"/>
                  </a:cubicBezTo>
                  <a:cubicBezTo>
                    <a:pt x="212" y="253"/>
                    <a:pt x="205" y="260"/>
                    <a:pt x="197" y="260"/>
                  </a:cubicBezTo>
                  <a:cubicBezTo>
                    <a:pt x="14" y="260"/>
                    <a:pt x="14" y="260"/>
                    <a:pt x="14" y="260"/>
                  </a:cubicBezTo>
                  <a:cubicBezTo>
                    <a:pt x="7" y="260"/>
                    <a:pt x="0" y="253"/>
                    <a:pt x="0" y="2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lose/>
                </a:path>
              </a:pathLst>
            </a:custGeom>
            <a:solidFill>
              <a:srgbClr val="701B0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3" name="Rectangle 227"/>
            <p:cNvSpPr/>
            <p:nvPr/>
          </p:nvSpPr>
          <p:spPr>
            <a:xfrm>
              <a:off x="2052638" y="4840288"/>
              <a:ext cx="622300" cy="771525"/>
            </a:xfrm>
            <a:prstGeom prst="rect">
              <a:avLst/>
            </a:prstGeom>
            <a:solidFill>
              <a:srgbClr val="EDE6C2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54" name="Freeform 228"/>
            <p:cNvSpPr>
              <a:spLocks noEditPoints="1"/>
            </p:cNvSpPr>
            <p:nvPr/>
          </p:nvSpPr>
          <p:spPr>
            <a:xfrm>
              <a:off x="2206625" y="5126038"/>
              <a:ext cx="339725" cy="339725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325438" y="0"/>
                </a:cxn>
                <a:cxn ang="0">
                  <a:pos x="339725" y="0"/>
                </a:cxn>
                <a:cxn ang="0">
                  <a:pos x="339725" y="15875"/>
                </a:cxn>
                <a:cxn ang="0">
                  <a:pos x="339725" y="328613"/>
                </a:cxn>
                <a:cxn ang="0">
                  <a:pos x="339725" y="339725"/>
                </a:cxn>
                <a:cxn ang="0">
                  <a:pos x="325438" y="339725"/>
                </a:cxn>
                <a:cxn ang="0">
                  <a:pos x="15875" y="339725"/>
                </a:cxn>
                <a:cxn ang="0">
                  <a:pos x="0" y="339725"/>
                </a:cxn>
                <a:cxn ang="0">
                  <a:pos x="0" y="328613"/>
                </a:cxn>
                <a:cxn ang="0">
                  <a:pos x="0" y="15875"/>
                </a:cxn>
                <a:cxn ang="0">
                  <a:pos x="0" y="0"/>
                </a:cxn>
                <a:cxn ang="0">
                  <a:pos x="15875" y="0"/>
                </a:cxn>
                <a:cxn ang="0">
                  <a:pos x="15875" y="0"/>
                </a:cxn>
                <a:cxn ang="0">
                  <a:pos x="312738" y="26988"/>
                </a:cxn>
                <a:cxn ang="0">
                  <a:pos x="26988" y="26988"/>
                </a:cxn>
                <a:cxn ang="0">
                  <a:pos x="26988" y="312738"/>
                </a:cxn>
                <a:cxn ang="0">
                  <a:pos x="312738" y="312738"/>
                </a:cxn>
                <a:cxn ang="0">
                  <a:pos x="312738" y="26988"/>
                </a:cxn>
              </a:cxnLst>
              <a:rect l="0" t="0" r="0" b="0"/>
              <a:pathLst>
                <a:path w="214" h="214">
                  <a:moveTo>
                    <a:pt x="10" y="0"/>
                  </a:moveTo>
                  <a:lnTo>
                    <a:pt x="205" y="0"/>
                  </a:lnTo>
                  <a:lnTo>
                    <a:pt x="214" y="0"/>
                  </a:lnTo>
                  <a:lnTo>
                    <a:pt x="214" y="10"/>
                  </a:lnTo>
                  <a:lnTo>
                    <a:pt x="214" y="207"/>
                  </a:lnTo>
                  <a:lnTo>
                    <a:pt x="214" y="214"/>
                  </a:lnTo>
                  <a:lnTo>
                    <a:pt x="205" y="214"/>
                  </a:lnTo>
                  <a:lnTo>
                    <a:pt x="10" y="214"/>
                  </a:lnTo>
                  <a:lnTo>
                    <a:pt x="0" y="214"/>
                  </a:lnTo>
                  <a:lnTo>
                    <a:pt x="0" y="20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0"/>
                  </a:lnTo>
                  <a:close/>
                  <a:moveTo>
                    <a:pt x="197" y="17"/>
                  </a:moveTo>
                  <a:lnTo>
                    <a:pt x="17" y="17"/>
                  </a:lnTo>
                  <a:lnTo>
                    <a:pt x="17" y="197"/>
                  </a:lnTo>
                  <a:lnTo>
                    <a:pt x="197" y="197"/>
                  </a:lnTo>
                  <a:lnTo>
                    <a:pt x="197" y="17"/>
                  </a:lnTo>
                  <a:close/>
                </a:path>
              </a:pathLst>
            </a:custGeom>
            <a:solidFill>
              <a:srgbClr val="9C907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5" name="Freeform 229"/>
            <p:cNvSpPr/>
            <p:nvPr/>
          </p:nvSpPr>
          <p:spPr>
            <a:xfrm>
              <a:off x="2211388" y="4678363"/>
              <a:ext cx="307975" cy="225425"/>
            </a:xfrm>
            <a:custGeom>
              <a:avLst/>
              <a:gdLst/>
              <a:ahLst/>
              <a:cxnLst>
                <a:cxn ang="0">
                  <a:pos x="0" y="93663"/>
                </a:cxn>
                <a:cxn ang="0">
                  <a:pos x="55563" y="93663"/>
                </a:cxn>
                <a:cxn ang="0">
                  <a:pos x="44450" y="22225"/>
                </a:cxn>
                <a:cxn ang="0">
                  <a:pos x="66675" y="0"/>
                </a:cxn>
                <a:cxn ang="0">
                  <a:pos x="142875" y="0"/>
                </a:cxn>
                <a:cxn ang="0">
                  <a:pos x="173038" y="0"/>
                </a:cxn>
                <a:cxn ang="0">
                  <a:pos x="252413" y="0"/>
                </a:cxn>
                <a:cxn ang="0">
                  <a:pos x="274638" y="22225"/>
                </a:cxn>
                <a:cxn ang="0">
                  <a:pos x="263525" y="93663"/>
                </a:cxn>
                <a:cxn ang="0">
                  <a:pos x="307975" y="93663"/>
                </a:cxn>
                <a:cxn ang="0">
                  <a:pos x="307975" y="225425"/>
                </a:cxn>
                <a:cxn ang="0">
                  <a:pos x="0" y="225425"/>
                </a:cxn>
                <a:cxn ang="0">
                  <a:pos x="0" y="93663"/>
                </a:cxn>
              </a:cxnLst>
              <a:rect l="0" t="0" r="0" b="0"/>
              <a:pathLst>
                <a:path w="194" h="142">
                  <a:moveTo>
                    <a:pt x="0" y="59"/>
                  </a:moveTo>
                  <a:lnTo>
                    <a:pt x="35" y="59"/>
                  </a:lnTo>
                  <a:lnTo>
                    <a:pt x="28" y="14"/>
                  </a:lnTo>
                  <a:lnTo>
                    <a:pt x="42" y="0"/>
                  </a:lnTo>
                  <a:lnTo>
                    <a:pt x="90" y="0"/>
                  </a:lnTo>
                  <a:lnTo>
                    <a:pt x="109" y="0"/>
                  </a:lnTo>
                  <a:lnTo>
                    <a:pt x="159" y="0"/>
                  </a:lnTo>
                  <a:lnTo>
                    <a:pt x="173" y="14"/>
                  </a:lnTo>
                  <a:lnTo>
                    <a:pt x="166" y="59"/>
                  </a:lnTo>
                  <a:lnTo>
                    <a:pt x="194" y="59"/>
                  </a:lnTo>
                  <a:lnTo>
                    <a:pt x="194" y="142"/>
                  </a:lnTo>
                  <a:lnTo>
                    <a:pt x="0" y="142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6" name="Freeform 230"/>
            <p:cNvSpPr/>
            <p:nvPr/>
          </p:nvSpPr>
          <p:spPr>
            <a:xfrm>
              <a:off x="1765300" y="4949825"/>
              <a:ext cx="271462" cy="236538"/>
            </a:xfrm>
            <a:custGeom>
              <a:avLst/>
              <a:gdLst/>
              <a:ahLst/>
              <a:cxnLst>
                <a:cxn ang="0">
                  <a:pos x="0" y="161447"/>
                </a:cxn>
                <a:cxn ang="0">
                  <a:pos x="131961" y="86355"/>
                </a:cxn>
                <a:cxn ang="0">
                  <a:pos x="241300" y="0"/>
                </a:cxn>
                <a:cxn ang="0">
                  <a:pos x="271462" y="26282"/>
                </a:cxn>
                <a:cxn ang="0">
                  <a:pos x="196056" y="75091"/>
                </a:cxn>
                <a:cxn ang="0">
                  <a:pos x="196056" y="195238"/>
                </a:cxn>
                <a:cxn ang="0">
                  <a:pos x="52784" y="236538"/>
                </a:cxn>
                <a:cxn ang="0">
                  <a:pos x="0" y="161447"/>
                </a:cxn>
              </a:cxnLst>
              <a:rect l="0" t="0" r="0" b="0"/>
              <a:pathLst>
                <a:path w="72" h="63">
                  <a:moveTo>
                    <a:pt x="0" y="43"/>
                  </a:moveTo>
                  <a:cubicBezTo>
                    <a:pt x="0" y="43"/>
                    <a:pt x="32" y="29"/>
                    <a:pt x="35" y="23"/>
                  </a:cubicBezTo>
                  <a:cubicBezTo>
                    <a:pt x="39" y="18"/>
                    <a:pt x="57" y="1"/>
                    <a:pt x="64" y="0"/>
                  </a:cubicBezTo>
                  <a:cubicBezTo>
                    <a:pt x="70" y="0"/>
                    <a:pt x="72" y="7"/>
                    <a:pt x="72" y="7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14" y="63"/>
                    <a:pt x="14" y="63"/>
                    <a:pt x="14" y="63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7" name="Freeform 231"/>
            <p:cNvSpPr/>
            <p:nvPr/>
          </p:nvSpPr>
          <p:spPr>
            <a:xfrm>
              <a:off x="1931988" y="5024438"/>
              <a:ext cx="30162" cy="12858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0162" y="121024"/>
                </a:cxn>
                <a:cxn ang="0">
                  <a:pos x="7541" y="128588"/>
                </a:cxn>
                <a:cxn ang="0">
                  <a:pos x="3770" y="68076"/>
                </a:cxn>
                <a:cxn ang="0">
                  <a:pos x="30162" y="0"/>
                </a:cxn>
              </a:cxnLst>
              <a:rect l="0" t="0" r="0" b="0"/>
              <a:pathLst>
                <a:path w="8" h="34">
                  <a:moveTo>
                    <a:pt x="8" y="0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0"/>
                    <a:pt x="0" y="24"/>
                    <a:pt x="1" y="18"/>
                  </a:cubicBezTo>
                  <a:cubicBezTo>
                    <a:pt x="2" y="7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CDA77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8" name="Freeform 232"/>
            <p:cNvSpPr/>
            <p:nvPr/>
          </p:nvSpPr>
          <p:spPr>
            <a:xfrm>
              <a:off x="1463675" y="5018088"/>
              <a:ext cx="407987" cy="247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661" y="116320"/>
                </a:cxn>
                <a:cxn ang="0">
                  <a:pos x="355100" y="60036"/>
                </a:cxn>
                <a:cxn ang="0">
                  <a:pos x="407987" y="183861"/>
                </a:cxn>
                <a:cxn ang="0">
                  <a:pos x="196438" y="247650"/>
                </a:cxn>
                <a:cxn ang="0">
                  <a:pos x="3778" y="191366"/>
                </a:cxn>
                <a:cxn ang="0">
                  <a:pos x="0" y="0"/>
                </a:cxn>
              </a:cxnLst>
              <a:rect l="0" t="0" r="0" b="0"/>
              <a:pathLst>
                <a:path w="108" h="66">
                  <a:moveTo>
                    <a:pt x="0" y="0"/>
                  </a:moveTo>
                  <a:cubicBezTo>
                    <a:pt x="0" y="0"/>
                    <a:pt x="38" y="34"/>
                    <a:pt x="51" y="31"/>
                  </a:cubicBezTo>
                  <a:cubicBezTo>
                    <a:pt x="64" y="28"/>
                    <a:pt x="87" y="19"/>
                    <a:pt x="94" y="16"/>
                  </a:cubicBezTo>
                  <a:cubicBezTo>
                    <a:pt x="96" y="26"/>
                    <a:pt x="108" y="49"/>
                    <a:pt x="108" y="49"/>
                  </a:cubicBezTo>
                  <a:cubicBezTo>
                    <a:pt x="108" y="49"/>
                    <a:pt x="69" y="65"/>
                    <a:pt x="52" y="66"/>
                  </a:cubicBezTo>
                  <a:cubicBezTo>
                    <a:pt x="34" y="66"/>
                    <a:pt x="1" y="51"/>
                    <a:pt x="1" y="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9" name="Rectangle 233"/>
            <p:cNvSpPr/>
            <p:nvPr/>
          </p:nvSpPr>
          <p:spPr>
            <a:xfrm>
              <a:off x="1033463" y="5570538"/>
              <a:ext cx="388937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60" name="Rectangle 234"/>
            <p:cNvSpPr/>
            <p:nvPr/>
          </p:nvSpPr>
          <p:spPr>
            <a:xfrm>
              <a:off x="1079500" y="4862513"/>
              <a:ext cx="327025" cy="219075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61" name="Freeform 235"/>
            <p:cNvSpPr/>
            <p:nvPr/>
          </p:nvSpPr>
          <p:spPr>
            <a:xfrm>
              <a:off x="852488" y="4957763"/>
              <a:ext cx="282575" cy="711200"/>
            </a:xfrm>
            <a:custGeom>
              <a:avLst/>
              <a:gdLst/>
              <a:ahLst/>
              <a:cxnLst>
                <a:cxn ang="0">
                  <a:pos x="271272" y="11289"/>
                </a:cxn>
                <a:cxn ang="0">
                  <a:pos x="237363" y="711200"/>
                </a:cxn>
                <a:cxn ang="0">
                  <a:pos x="0" y="654756"/>
                </a:cxn>
                <a:cxn ang="0">
                  <a:pos x="150707" y="33867"/>
                </a:cxn>
                <a:cxn ang="0">
                  <a:pos x="271272" y="11289"/>
                </a:cxn>
              </a:cxnLst>
              <a:rect l="0" t="0" r="0" b="0"/>
              <a:pathLst>
                <a:path w="75" h="189">
                  <a:moveTo>
                    <a:pt x="72" y="3"/>
                  </a:moveTo>
                  <a:cubicBezTo>
                    <a:pt x="75" y="73"/>
                    <a:pt x="71" y="145"/>
                    <a:pt x="63" y="189"/>
                  </a:cubicBezTo>
                  <a:cubicBezTo>
                    <a:pt x="42" y="184"/>
                    <a:pt x="21" y="179"/>
                    <a:pt x="0" y="174"/>
                  </a:cubicBezTo>
                  <a:cubicBezTo>
                    <a:pt x="19" y="128"/>
                    <a:pt x="34" y="75"/>
                    <a:pt x="40" y="9"/>
                  </a:cubicBezTo>
                  <a:cubicBezTo>
                    <a:pt x="48" y="7"/>
                    <a:pt x="62" y="0"/>
                    <a:pt x="72" y="3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2" name="Freeform 236"/>
            <p:cNvSpPr/>
            <p:nvPr/>
          </p:nvSpPr>
          <p:spPr>
            <a:xfrm>
              <a:off x="1346200" y="4972050"/>
              <a:ext cx="284162" cy="696913"/>
            </a:xfrm>
            <a:custGeom>
              <a:avLst/>
              <a:gdLst/>
              <a:ahLst/>
              <a:cxnLst>
                <a:cxn ang="0">
                  <a:pos x="11366" y="7534"/>
                </a:cxn>
                <a:cxn ang="0">
                  <a:pos x="45466" y="696913"/>
                </a:cxn>
                <a:cxn ang="0">
                  <a:pos x="284162" y="640407"/>
                </a:cxn>
                <a:cxn ang="0">
                  <a:pos x="132609" y="18835"/>
                </a:cxn>
                <a:cxn ang="0">
                  <a:pos x="11366" y="7534"/>
                </a:cxn>
              </a:cxnLst>
              <a:rect l="0" t="0" r="0" b="0"/>
              <a:pathLst>
                <a:path w="75" h="185">
                  <a:moveTo>
                    <a:pt x="3" y="2"/>
                  </a:moveTo>
                  <a:cubicBezTo>
                    <a:pt x="0" y="72"/>
                    <a:pt x="3" y="141"/>
                    <a:pt x="12" y="185"/>
                  </a:cubicBezTo>
                  <a:cubicBezTo>
                    <a:pt x="33" y="180"/>
                    <a:pt x="54" y="175"/>
                    <a:pt x="75" y="170"/>
                  </a:cubicBezTo>
                  <a:cubicBezTo>
                    <a:pt x="56" y="124"/>
                    <a:pt x="41" y="71"/>
                    <a:pt x="35" y="5"/>
                  </a:cubicBezTo>
                  <a:cubicBezTo>
                    <a:pt x="24" y="5"/>
                    <a:pt x="14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3" name="Freeform 237"/>
            <p:cNvSpPr/>
            <p:nvPr/>
          </p:nvSpPr>
          <p:spPr>
            <a:xfrm>
              <a:off x="1169988" y="5048250"/>
              <a:ext cx="150812" cy="450850"/>
            </a:xfrm>
            <a:custGeom>
              <a:avLst/>
              <a:gdLst/>
              <a:ahLst/>
              <a:cxnLst>
                <a:cxn ang="0">
                  <a:pos x="49212" y="0"/>
                </a:cxn>
                <a:cxn ang="0">
                  <a:pos x="11112" y="74613"/>
                </a:cxn>
                <a:cxn ang="0">
                  <a:pos x="49212" y="115888"/>
                </a:cxn>
                <a:cxn ang="0">
                  <a:pos x="0" y="376238"/>
                </a:cxn>
                <a:cxn ang="0">
                  <a:pos x="74612" y="447675"/>
                </a:cxn>
                <a:cxn ang="0">
                  <a:pos x="74612" y="450850"/>
                </a:cxn>
                <a:cxn ang="0">
                  <a:pos x="74612" y="447675"/>
                </a:cxn>
                <a:cxn ang="0">
                  <a:pos x="79375" y="450850"/>
                </a:cxn>
                <a:cxn ang="0">
                  <a:pos x="79375" y="447675"/>
                </a:cxn>
                <a:cxn ang="0">
                  <a:pos x="150812" y="376238"/>
                </a:cxn>
                <a:cxn ang="0">
                  <a:pos x="104775" y="115888"/>
                </a:cxn>
                <a:cxn ang="0">
                  <a:pos x="142875" y="74613"/>
                </a:cxn>
                <a:cxn ang="0">
                  <a:pos x="104775" y="0"/>
                </a:cxn>
                <a:cxn ang="0">
                  <a:pos x="74612" y="3175"/>
                </a:cxn>
                <a:cxn ang="0">
                  <a:pos x="49212" y="0"/>
                </a:cxn>
              </a:cxnLst>
              <a:rect l="0" t="0" r="0" b="0"/>
              <a:pathLst>
                <a:path w="95" h="284">
                  <a:moveTo>
                    <a:pt x="31" y="0"/>
                  </a:moveTo>
                  <a:lnTo>
                    <a:pt x="7" y="47"/>
                  </a:lnTo>
                  <a:lnTo>
                    <a:pt x="31" y="73"/>
                  </a:lnTo>
                  <a:lnTo>
                    <a:pt x="0" y="237"/>
                  </a:lnTo>
                  <a:lnTo>
                    <a:pt x="47" y="282"/>
                  </a:lnTo>
                  <a:lnTo>
                    <a:pt x="47" y="284"/>
                  </a:lnTo>
                  <a:lnTo>
                    <a:pt x="47" y="282"/>
                  </a:lnTo>
                  <a:lnTo>
                    <a:pt x="50" y="284"/>
                  </a:lnTo>
                  <a:lnTo>
                    <a:pt x="50" y="282"/>
                  </a:lnTo>
                  <a:lnTo>
                    <a:pt x="95" y="237"/>
                  </a:lnTo>
                  <a:lnTo>
                    <a:pt x="66" y="73"/>
                  </a:lnTo>
                  <a:lnTo>
                    <a:pt x="90" y="47"/>
                  </a:lnTo>
                  <a:lnTo>
                    <a:pt x="66" y="0"/>
                  </a:lnTo>
                  <a:lnTo>
                    <a:pt x="47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635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4" name="Freeform 238"/>
            <p:cNvSpPr/>
            <p:nvPr/>
          </p:nvSpPr>
          <p:spPr>
            <a:xfrm>
              <a:off x="1241425" y="4900613"/>
              <a:ext cx="207962" cy="241300"/>
            </a:xfrm>
            <a:custGeom>
              <a:avLst/>
              <a:gdLst/>
              <a:ahLst/>
              <a:cxnLst>
                <a:cxn ang="0">
                  <a:pos x="173932" y="0"/>
                </a:cxn>
                <a:cxn ang="0">
                  <a:pos x="0" y="150813"/>
                </a:cxn>
                <a:cxn ang="0">
                  <a:pos x="64279" y="237530"/>
                </a:cxn>
                <a:cxn ang="0">
                  <a:pos x="207962" y="33933"/>
                </a:cxn>
                <a:cxn ang="0">
                  <a:pos x="173932" y="0"/>
                </a:cxn>
              </a:cxnLst>
              <a:rect l="0" t="0" r="0" b="0"/>
              <a:pathLst>
                <a:path w="55" h="64">
                  <a:moveTo>
                    <a:pt x="46" y="0"/>
                  </a:moveTo>
                  <a:cubicBezTo>
                    <a:pt x="31" y="13"/>
                    <a:pt x="18" y="33"/>
                    <a:pt x="0" y="40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50" y="64"/>
                    <a:pt x="49" y="41"/>
                    <a:pt x="55" y="9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5" name="Freeform 239"/>
            <p:cNvSpPr/>
            <p:nvPr/>
          </p:nvSpPr>
          <p:spPr>
            <a:xfrm>
              <a:off x="1041400" y="4900613"/>
              <a:ext cx="211137" cy="241300"/>
            </a:xfrm>
            <a:custGeom>
              <a:avLst/>
              <a:gdLst/>
              <a:ahLst/>
              <a:cxnLst>
                <a:cxn ang="0">
                  <a:pos x="37703" y="0"/>
                </a:cxn>
                <a:cxn ang="0">
                  <a:pos x="211137" y="150813"/>
                </a:cxn>
                <a:cxn ang="0">
                  <a:pos x="143272" y="237530"/>
                </a:cxn>
                <a:cxn ang="0">
                  <a:pos x="0" y="33933"/>
                </a:cxn>
                <a:cxn ang="0">
                  <a:pos x="37703" y="0"/>
                </a:cxn>
              </a:cxnLst>
              <a:rect l="0" t="0" r="0" b="0"/>
              <a:pathLst>
                <a:path w="56" h="64">
                  <a:moveTo>
                    <a:pt x="10" y="0"/>
                  </a:moveTo>
                  <a:cubicBezTo>
                    <a:pt x="25" y="13"/>
                    <a:pt x="38" y="33"/>
                    <a:pt x="56" y="40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5" y="64"/>
                    <a:pt x="6" y="41"/>
                    <a:pt x="0" y="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6" name="Freeform 240"/>
            <p:cNvSpPr/>
            <p:nvPr/>
          </p:nvSpPr>
          <p:spPr>
            <a:xfrm>
              <a:off x="712788" y="3992563"/>
              <a:ext cx="1117600" cy="1047750"/>
            </a:xfrm>
            <a:custGeom>
              <a:avLst/>
              <a:gdLst/>
              <a:ahLst/>
              <a:cxnLst>
                <a:cxn ang="0">
                  <a:pos x="56635" y="52764"/>
                </a:cxn>
                <a:cxn ang="0">
                  <a:pos x="117046" y="844230"/>
                </a:cxn>
                <a:cxn ang="0">
                  <a:pos x="909938" y="919608"/>
                </a:cxn>
                <a:cxn ang="0">
                  <a:pos x="1117600" y="154524"/>
                </a:cxn>
                <a:cxn ang="0">
                  <a:pos x="660743" y="33920"/>
                </a:cxn>
                <a:cxn ang="0">
                  <a:pos x="660743" y="15076"/>
                </a:cxn>
                <a:cxn ang="0">
                  <a:pos x="596557" y="18844"/>
                </a:cxn>
                <a:cxn ang="0">
                  <a:pos x="528595" y="0"/>
                </a:cxn>
                <a:cxn ang="0">
                  <a:pos x="528595" y="22613"/>
                </a:cxn>
                <a:cxn ang="0">
                  <a:pos x="56635" y="52764"/>
                </a:cxn>
              </a:cxnLst>
              <a:rect l="0" t="0" r="0" b="0"/>
              <a:pathLst>
                <a:path w="296" h="278">
                  <a:moveTo>
                    <a:pt x="15" y="14"/>
                  </a:moveTo>
                  <a:cubicBezTo>
                    <a:pt x="15" y="14"/>
                    <a:pt x="0" y="185"/>
                    <a:pt x="31" y="224"/>
                  </a:cubicBezTo>
                  <a:cubicBezTo>
                    <a:pt x="63" y="265"/>
                    <a:pt x="202" y="278"/>
                    <a:pt x="241" y="244"/>
                  </a:cubicBezTo>
                  <a:cubicBezTo>
                    <a:pt x="278" y="212"/>
                    <a:pt x="296" y="41"/>
                    <a:pt x="296" y="41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6"/>
                    <a:pt x="140" y="6"/>
                    <a:pt x="140" y="6"/>
                  </a:cubicBezTo>
                  <a:lnTo>
                    <a:pt x="15" y="14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7" name="Freeform 241"/>
            <p:cNvSpPr/>
            <p:nvPr/>
          </p:nvSpPr>
          <p:spPr>
            <a:xfrm>
              <a:off x="769938" y="3932238"/>
              <a:ext cx="1025525" cy="614363"/>
            </a:xfrm>
            <a:custGeom>
              <a:avLst/>
              <a:gdLst/>
              <a:ahLst/>
              <a:cxnLst>
                <a:cxn ang="0">
                  <a:pos x="0" y="520136"/>
                </a:cxn>
                <a:cxn ang="0">
                  <a:pos x="320477" y="214839"/>
                </a:cxn>
                <a:cxn ang="0">
                  <a:pos x="742752" y="256299"/>
                </a:cxn>
                <a:cxn ang="0">
                  <a:pos x="999133" y="614363"/>
                </a:cxn>
                <a:cxn ang="0">
                  <a:pos x="1021755" y="173379"/>
                </a:cxn>
                <a:cxn ang="0">
                  <a:pos x="1025525" y="94227"/>
                </a:cxn>
                <a:cxn ang="0">
                  <a:pos x="908645" y="67844"/>
                </a:cxn>
                <a:cxn ang="0">
                  <a:pos x="542925" y="139457"/>
                </a:cxn>
                <a:cxn ang="0">
                  <a:pos x="192286" y="0"/>
                </a:cxn>
                <a:cxn ang="0">
                  <a:pos x="71636" y="3769"/>
                </a:cxn>
                <a:cxn ang="0">
                  <a:pos x="64095" y="82920"/>
                </a:cxn>
                <a:cxn ang="0">
                  <a:pos x="0" y="520136"/>
                </a:cxn>
              </a:cxnLst>
              <a:rect l="0" t="0" r="0" b="0"/>
              <a:pathLst>
                <a:path w="272" h="163">
                  <a:moveTo>
                    <a:pt x="0" y="138"/>
                  </a:moveTo>
                  <a:cubicBezTo>
                    <a:pt x="12" y="93"/>
                    <a:pt x="33" y="20"/>
                    <a:pt x="85" y="57"/>
                  </a:cubicBezTo>
                  <a:cubicBezTo>
                    <a:pt x="103" y="70"/>
                    <a:pt x="179" y="76"/>
                    <a:pt x="197" y="68"/>
                  </a:cubicBezTo>
                  <a:cubicBezTo>
                    <a:pt x="251" y="41"/>
                    <a:pt x="261" y="117"/>
                    <a:pt x="265" y="163"/>
                  </a:cubicBezTo>
                  <a:cubicBezTo>
                    <a:pt x="265" y="163"/>
                    <a:pt x="272" y="56"/>
                    <a:pt x="271" y="46"/>
                  </a:cubicBezTo>
                  <a:cubicBezTo>
                    <a:pt x="270" y="36"/>
                    <a:pt x="272" y="25"/>
                    <a:pt x="272" y="25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2"/>
                    <a:pt x="17" y="22"/>
                  </a:cubicBezTo>
                  <a:cubicBezTo>
                    <a:pt x="14" y="32"/>
                    <a:pt x="0" y="138"/>
                    <a:pt x="0" y="13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8" name="Freeform 242"/>
            <p:cNvSpPr/>
            <p:nvPr/>
          </p:nvSpPr>
          <p:spPr>
            <a:xfrm>
              <a:off x="690563" y="3586162"/>
              <a:ext cx="1282700" cy="960438"/>
            </a:xfrm>
            <a:custGeom>
              <a:avLst/>
              <a:gdLst/>
              <a:ahLst/>
              <a:cxnLst>
                <a:cxn ang="0">
                  <a:pos x="45272" y="858745"/>
                </a:cxn>
                <a:cxn ang="0">
                  <a:pos x="90544" y="870044"/>
                </a:cxn>
                <a:cxn ang="0">
                  <a:pos x="207496" y="500934"/>
                </a:cxn>
                <a:cxn ang="0">
                  <a:pos x="464036" y="531066"/>
                </a:cxn>
                <a:cxn ang="0">
                  <a:pos x="765847" y="557431"/>
                </a:cxn>
                <a:cxn ang="0">
                  <a:pos x="1022387" y="576263"/>
                </a:cxn>
                <a:cxn ang="0">
                  <a:pos x="1067659" y="960438"/>
                </a:cxn>
                <a:cxn ang="0">
                  <a:pos x="1112931" y="960438"/>
                </a:cxn>
                <a:cxn ang="0">
                  <a:pos x="1233656" y="531066"/>
                </a:cxn>
                <a:cxn ang="0">
                  <a:pos x="7545" y="414307"/>
                </a:cxn>
                <a:cxn ang="0">
                  <a:pos x="45272" y="858745"/>
                </a:cxn>
              </a:cxnLst>
              <a:rect l="0" t="0" r="0" b="0"/>
              <a:pathLst>
                <a:path w="340" h="255">
                  <a:moveTo>
                    <a:pt x="12" y="228"/>
                  </a:moveTo>
                  <a:cubicBezTo>
                    <a:pt x="24" y="231"/>
                    <a:pt x="24" y="231"/>
                    <a:pt x="24" y="231"/>
                  </a:cubicBezTo>
                  <a:cubicBezTo>
                    <a:pt x="24" y="231"/>
                    <a:pt x="30" y="156"/>
                    <a:pt x="55" y="133"/>
                  </a:cubicBezTo>
                  <a:cubicBezTo>
                    <a:pt x="81" y="109"/>
                    <a:pt x="107" y="128"/>
                    <a:pt x="123" y="141"/>
                  </a:cubicBezTo>
                  <a:cubicBezTo>
                    <a:pt x="137" y="152"/>
                    <a:pt x="186" y="157"/>
                    <a:pt x="203" y="148"/>
                  </a:cubicBezTo>
                  <a:cubicBezTo>
                    <a:pt x="221" y="139"/>
                    <a:pt x="250" y="125"/>
                    <a:pt x="271" y="153"/>
                  </a:cubicBezTo>
                  <a:cubicBezTo>
                    <a:pt x="291" y="181"/>
                    <a:pt x="283" y="255"/>
                    <a:pt x="283" y="255"/>
                  </a:cubicBezTo>
                  <a:cubicBezTo>
                    <a:pt x="295" y="255"/>
                    <a:pt x="295" y="255"/>
                    <a:pt x="295" y="255"/>
                  </a:cubicBezTo>
                  <a:cubicBezTo>
                    <a:pt x="295" y="255"/>
                    <a:pt x="323" y="173"/>
                    <a:pt x="327" y="141"/>
                  </a:cubicBezTo>
                  <a:cubicBezTo>
                    <a:pt x="340" y="32"/>
                    <a:pt x="10" y="0"/>
                    <a:pt x="2" y="110"/>
                  </a:cubicBezTo>
                  <a:cubicBezTo>
                    <a:pt x="0" y="142"/>
                    <a:pt x="12" y="228"/>
                    <a:pt x="12" y="228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9" name="Freeform 243"/>
            <p:cNvSpPr/>
            <p:nvPr/>
          </p:nvSpPr>
          <p:spPr>
            <a:xfrm>
              <a:off x="1104900" y="4700588"/>
              <a:ext cx="388937" cy="203200"/>
            </a:xfrm>
            <a:custGeom>
              <a:avLst/>
              <a:gdLst/>
              <a:ahLst/>
              <a:cxnLst>
                <a:cxn ang="0">
                  <a:pos x="15104" y="75259"/>
                </a:cxn>
                <a:cxn ang="0">
                  <a:pos x="385161" y="0"/>
                </a:cxn>
                <a:cxn ang="0">
                  <a:pos x="324744" y="169333"/>
                </a:cxn>
                <a:cxn ang="0">
                  <a:pos x="60417" y="161807"/>
                </a:cxn>
                <a:cxn ang="0">
                  <a:pos x="15104" y="75259"/>
                </a:cxn>
              </a:cxnLst>
              <a:rect l="0" t="0" r="0" b="0"/>
              <a:pathLst>
                <a:path w="103" h="54">
                  <a:moveTo>
                    <a:pt x="4" y="20"/>
                  </a:moveTo>
                  <a:cubicBezTo>
                    <a:pt x="35" y="20"/>
                    <a:pt x="75" y="17"/>
                    <a:pt x="102" y="0"/>
                  </a:cubicBezTo>
                  <a:cubicBezTo>
                    <a:pt x="102" y="0"/>
                    <a:pt x="103" y="37"/>
                    <a:pt x="86" y="45"/>
                  </a:cubicBezTo>
                  <a:cubicBezTo>
                    <a:pt x="69" y="54"/>
                    <a:pt x="31" y="52"/>
                    <a:pt x="16" y="43"/>
                  </a:cubicBezTo>
                  <a:cubicBezTo>
                    <a:pt x="0" y="34"/>
                    <a:pt x="4" y="20"/>
                    <a:pt x="4" y="2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0" name="Freeform 244"/>
            <p:cNvSpPr/>
            <p:nvPr/>
          </p:nvSpPr>
          <p:spPr>
            <a:xfrm>
              <a:off x="1219200" y="4854575"/>
              <a:ext cx="150812" cy="38100"/>
            </a:xfrm>
            <a:custGeom>
              <a:avLst/>
              <a:gdLst/>
              <a:ahLst/>
              <a:cxnLst>
                <a:cxn ang="0">
                  <a:pos x="150812" y="34290"/>
                </a:cxn>
                <a:cxn ang="0">
                  <a:pos x="0" y="26670"/>
                </a:cxn>
                <a:cxn ang="0">
                  <a:pos x="41473" y="3810"/>
                </a:cxn>
                <a:cxn ang="0">
                  <a:pos x="64095" y="11430"/>
                </a:cxn>
                <a:cxn ang="0">
                  <a:pos x="101798" y="0"/>
                </a:cxn>
                <a:cxn ang="0">
                  <a:pos x="150812" y="34290"/>
                </a:cxn>
              </a:cxnLst>
              <a:rect l="0" t="0" r="0" b="0"/>
              <a:pathLst>
                <a:path w="40" h="10">
                  <a:moveTo>
                    <a:pt x="40" y="9"/>
                  </a:moveTo>
                  <a:cubicBezTo>
                    <a:pt x="27" y="10"/>
                    <a:pt x="12" y="10"/>
                    <a:pt x="0" y="7"/>
                  </a:cubicBezTo>
                  <a:cubicBezTo>
                    <a:pt x="3" y="4"/>
                    <a:pt x="9" y="0"/>
                    <a:pt x="11" y="1"/>
                  </a:cubicBezTo>
                  <a:cubicBezTo>
                    <a:pt x="15" y="2"/>
                    <a:pt x="17" y="3"/>
                    <a:pt x="17" y="3"/>
                  </a:cubicBezTo>
                  <a:cubicBezTo>
                    <a:pt x="17" y="3"/>
                    <a:pt x="21" y="0"/>
                    <a:pt x="27" y="0"/>
                  </a:cubicBezTo>
                  <a:cubicBezTo>
                    <a:pt x="31" y="0"/>
                    <a:pt x="37" y="5"/>
                    <a:pt x="40" y="9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1" name="Freeform 245"/>
            <p:cNvSpPr/>
            <p:nvPr/>
          </p:nvSpPr>
          <p:spPr>
            <a:xfrm>
              <a:off x="1116013" y="4700588"/>
              <a:ext cx="374650" cy="117475"/>
            </a:xfrm>
            <a:custGeom>
              <a:avLst/>
              <a:gdLst/>
              <a:ahLst/>
              <a:cxnLst>
                <a:cxn ang="0">
                  <a:pos x="3784" y="75790"/>
                </a:cxn>
                <a:cxn ang="0">
                  <a:pos x="374650" y="0"/>
                </a:cxn>
                <a:cxn ang="0">
                  <a:pos x="367081" y="83369"/>
                </a:cxn>
                <a:cxn ang="0">
                  <a:pos x="253551" y="106106"/>
                </a:cxn>
                <a:cxn ang="0">
                  <a:pos x="3784" y="106106"/>
                </a:cxn>
                <a:cxn ang="0">
                  <a:pos x="3784" y="75790"/>
                </a:cxn>
              </a:cxnLst>
              <a:rect l="0" t="0" r="0" b="0"/>
              <a:pathLst>
                <a:path w="99" h="31">
                  <a:moveTo>
                    <a:pt x="1" y="20"/>
                  </a:moveTo>
                  <a:cubicBezTo>
                    <a:pt x="32" y="20"/>
                    <a:pt x="72" y="17"/>
                    <a:pt x="99" y="0"/>
                  </a:cubicBezTo>
                  <a:cubicBezTo>
                    <a:pt x="99" y="0"/>
                    <a:pt x="99" y="11"/>
                    <a:pt x="97" y="22"/>
                  </a:cubicBezTo>
                  <a:cubicBezTo>
                    <a:pt x="89" y="25"/>
                    <a:pt x="78" y="27"/>
                    <a:pt x="67" y="28"/>
                  </a:cubicBezTo>
                  <a:cubicBezTo>
                    <a:pt x="44" y="31"/>
                    <a:pt x="14" y="29"/>
                    <a:pt x="1" y="28"/>
                  </a:cubicBezTo>
                  <a:cubicBezTo>
                    <a:pt x="0" y="23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2" name="Freeform 246"/>
            <p:cNvSpPr>
              <a:spLocks noEditPoints="1"/>
            </p:cNvSpPr>
            <p:nvPr/>
          </p:nvSpPr>
          <p:spPr>
            <a:xfrm>
              <a:off x="992188" y="4283075"/>
              <a:ext cx="588962" cy="252413"/>
            </a:xfrm>
            <a:custGeom>
              <a:avLst/>
              <a:gdLst/>
              <a:ahLst/>
              <a:cxnLst>
                <a:cxn ang="0">
                  <a:pos x="566310" y="252413"/>
                </a:cxn>
                <a:cxn ang="0">
                  <a:pos x="377540" y="214739"/>
                </a:cxn>
                <a:cxn ang="0">
                  <a:pos x="441722" y="48976"/>
                </a:cxn>
                <a:cxn ang="0">
                  <a:pos x="577636" y="109253"/>
                </a:cxn>
                <a:cxn ang="0">
                  <a:pos x="566310" y="252413"/>
                </a:cxn>
                <a:cxn ang="0">
                  <a:pos x="3775" y="199670"/>
                </a:cxn>
                <a:cxn ang="0">
                  <a:pos x="200096" y="199670"/>
                </a:cxn>
                <a:cxn ang="0">
                  <a:pos x="166117" y="22604"/>
                </a:cxn>
                <a:cxn ang="0">
                  <a:pos x="22652" y="56510"/>
                </a:cxn>
                <a:cxn ang="0">
                  <a:pos x="3775" y="199670"/>
                </a:cxn>
              </a:cxnLst>
              <a:rect l="0" t="0" r="0" b="0"/>
              <a:pathLst>
                <a:path w="156" h="67">
                  <a:moveTo>
                    <a:pt x="150" y="67"/>
                  </a:moveTo>
                  <a:cubicBezTo>
                    <a:pt x="100" y="57"/>
                    <a:pt x="100" y="57"/>
                    <a:pt x="100" y="57"/>
                  </a:cubicBezTo>
                  <a:cubicBezTo>
                    <a:pt x="100" y="57"/>
                    <a:pt x="105" y="17"/>
                    <a:pt x="117" y="13"/>
                  </a:cubicBezTo>
                  <a:cubicBezTo>
                    <a:pt x="129" y="9"/>
                    <a:pt x="150" y="17"/>
                    <a:pt x="153" y="29"/>
                  </a:cubicBezTo>
                  <a:cubicBezTo>
                    <a:pt x="156" y="41"/>
                    <a:pt x="150" y="67"/>
                    <a:pt x="150" y="67"/>
                  </a:cubicBezTo>
                  <a:close/>
                  <a:moveTo>
                    <a:pt x="1" y="5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5" y="12"/>
                    <a:pt x="44" y="6"/>
                  </a:cubicBezTo>
                  <a:cubicBezTo>
                    <a:pt x="33" y="0"/>
                    <a:pt x="11" y="4"/>
                    <a:pt x="6" y="15"/>
                  </a:cubicBezTo>
                  <a:cubicBezTo>
                    <a:pt x="0" y="26"/>
                    <a:pt x="1" y="53"/>
                    <a:pt x="1" y="5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3" name="Freeform 247"/>
            <p:cNvSpPr>
              <a:spLocks noEditPoints="1"/>
            </p:cNvSpPr>
            <p:nvPr/>
          </p:nvSpPr>
          <p:spPr>
            <a:xfrm>
              <a:off x="1033463" y="4343400"/>
              <a:ext cx="506412" cy="184150"/>
            </a:xfrm>
            <a:custGeom>
              <a:avLst/>
              <a:gdLst/>
              <a:ahLst/>
              <a:cxnLst>
                <a:cxn ang="0">
                  <a:pos x="476178" y="184150"/>
                </a:cxn>
                <a:cxn ang="0">
                  <a:pos x="389257" y="165359"/>
                </a:cxn>
                <a:cxn ang="0">
                  <a:pos x="381699" y="112745"/>
                </a:cxn>
                <a:cxn ang="0">
                  <a:pos x="449724" y="37582"/>
                </a:cxn>
                <a:cxn ang="0">
                  <a:pos x="502633" y="124019"/>
                </a:cxn>
                <a:cxn ang="0">
                  <a:pos x="476178" y="184150"/>
                </a:cxn>
                <a:cxn ang="0">
                  <a:pos x="68025" y="0"/>
                </a:cxn>
                <a:cxn ang="0">
                  <a:pos x="124713" y="86438"/>
                </a:cxn>
                <a:cxn ang="0">
                  <a:pos x="105817" y="139052"/>
                </a:cxn>
                <a:cxn ang="0">
                  <a:pos x="15117" y="139052"/>
                </a:cxn>
                <a:cxn ang="0">
                  <a:pos x="0" y="75163"/>
                </a:cxn>
                <a:cxn ang="0">
                  <a:pos x="68025" y="0"/>
                </a:cxn>
              </a:cxnLst>
              <a:rect l="0" t="0" r="0" b="0"/>
              <a:pathLst>
                <a:path w="134" h="49">
                  <a:moveTo>
                    <a:pt x="126" y="49"/>
                  </a:moveTo>
                  <a:cubicBezTo>
                    <a:pt x="103" y="44"/>
                    <a:pt x="103" y="44"/>
                    <a:pt x="103" y="44"/>
                  </a:cubicBezTo>
                  <a:cubicBezTo>
                    <a:pt x="101" y="40"/>
                    <a:pt x="100" y="35"/>
                    <a:pt x="101" y="30"/>
                  </a:cubicBezTo>
                  <a:cubicBezTo>
                    <a:pt x="102" y="18"/>
                    <a:pt x="110" y="9"/>
                    <a:pt x="119" y="10"/>
                  </a:cubicBezTo>
                  <a:cubicBezTo>
                    <a:pt x="128" y="11"/>
                    <a:pt x="134" y="21"/>
                    <a:pt x="133" y="33"/>
                  </a:cubicBezTo>
                  <a:cubicBezTo>
                    <a:pt x="133" y="39"/>
                    <a:pt x="130" y="45"/>
                    <a:pt x="126" y="49"/>
                  </a:cubicBezTo>
                  <a:close/>
                  <a:moveTo>
                    <a:pt x="18" y="0"/>
                  </a:moveTo>
                  <a:cubicBezTo>
                    <a:pt x="27" y="1"/>
                    <a:pt x="34" y="12"/>
                    <a:pt x="33" y="23"/>
                  </a:cubicBezTo>
                  <a:cubicBezTo>
                    <a:pt x="32" y="29"/>
                    <a:pt x="30" y="33"/>
                    <a:pt x="28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" y="33"/>
                    <a:pt x="0" y="27"/>
                    <a:pt x="0" y="20"/>
                  </a:cubicBezTo>
                  <a:cubicBezTo>
                    <a:pt x="1" y="9"/>
                    <a:pt x="9" y="0"/>
                    <a:pt x="1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4" name="Freeform 248"/>
            <p:cNvSpPr/>
            <p:nvPr/>
          </p:nvSpPr>
          <p:spPr>
            <a:xfrm>
              <a:off x="1290638" y="3800475"/>
              <a:ext cx="644525" cy="331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0296" y="331788"/>
                </a:cxn>
                <a:cxn ang="0">
                  <a:pos x="369377" y="143272"/>
                </a:cxn>
                <a:cxn ang="0">
                  <a:pos x="0" y="0"/>
                </a:cxn>
              </a:cxnLst>
              <a:rect l="0" t="0" r="0" b="0"/>
              <a:pathLst>
                <a:path w="171" h="88">
                  <a:moveTo>
                    <a:pt x="0" y="0"/>
                  </a:moveTo>
                  <a:cubicBezTo>
                    <a:pt x="19" y="0"/>
                    <a:pt x="171" y="25"/>
                    <a:pt x="146" y="88"/>
                  </a:cubicBezTo>
                  <a:cubicBezTo>
                    <a:pt x="146" y="88"/>
                    <a:pt x="133" y="58"/>
                    <a:pt x="98" y="38"/>
                  </a:cubicBezTo>
                  <a:cubicBezTo>
                    <a:pt x="63" y="1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5" name="Freeform 249"/>
            <p:cNvSpPr/>
            <p:nvPr/>
          </p:nvSpPr>
          <p:spPr>
            <a:xfrm>
              <a:off x="1022350" y="5710238"/>
              <a:ext cx="188912" cy="444500"/>
            </a:xfrm>
            <a:custGeom>
              <a:avLst/>
              <a:gdLst/>
              <a:ahLst/>
              <a:cxnLst>
                <a:cxn ang="0">
                  <a:pos x="11335" y="15068"/>
                </a:cxn>
                <a:cxn ang="0">
                  <a:pos x="90678" y="444500"/>
                </a:cxn>
                <a:cxn ang="0">
                  <a:pos x="188912" y="444500"/>
                </a:cxn>
                <a:cxn ang="0">
                  <a:pos x="170021" y="0"/>
                </a:cxn>
                <a:cxn ang="0">
                  <a:pos x="11335" y="15068"/>
                </a:cxn>
              </a:cxnLst>
              <a:rect l="0" t="0" r="0" b="0"/>
              <a:pathLst>
                <a:path w="50" h="118">
                  <a:moveTo>
                    <a:pt x="3" y="4"/>
                  </a:moveTo>
                  <a:cubicBezTo>
                    <a:pt x="2" y="46"/>
                    <a:pt x="0" y="90"/>
                    <a:pt x="24" y="118"/>
                  </a:cubicBezTo>
                  <a:cubicBezTo>
                    <a:pt x="32" y="118"/>
                    <a:pt x="41" y="118"/>
                    <a:pt x="50" y="118"/>
                  </a:cubicBezTo>
                  <a:cubicBezTo>
                    <a:pt x="29" y="81"/>
                    <a:pt x="34" y="42"/>
                    <a:pt x="45" y="0"/>
                  </a:cubicBezTo>
                  <a:cubicBezTo>
                    <a:pt x="31" y="1"/>
                    <a:pt x="17" y="3"/>
                    <a:pt x="3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6" name="Freeform 250"/>
            <p:cNvSpPr/>
            <p:nvPr/>
          </p:nvSpPr>
          <p:spPr>
            <a:xfrm>
              <a:off x="1014413" y="4376738"/>
              <a:ext cx="71437" cy="41275"/>
            </a:xfrm>
            <a:custGeom>
              <a:avLst/>
              <a:gdLst/>
              <a:ahLst/>
              <a:cxnLst>
                <a:cxn ang="0">
                  <a:pos x="3760" y="3752"/>
                </a:cxn>
                <a:cxn ang="0">
                  <a:pos x="71437" y="11257"/>
                </a:cxn>
                <a:cxn ang="0">
                  <a:pos x="67677" y="41275"/>
                </a:cxn>
                <a:cxn ang="0">
                  <a:pos x="0" y="33770"/>
                </a:cxn>
                <a:cxn ang="0">
                  <a:pos x="3760" y="3752"/>
                </a:cxn>
              </a:cxnLst>
              <a:rect l="0" t="0" r="0" b="0"/>
              <a:pathLst>
                <a:path w="19" h="11">
                  <a:moveTo>
                    <a:pt x="1" y="1"/>
                  </a:moveTo>
                  <a:cubicBezTo>
                    <a:pt x="8" y="0"/>
                    <a:pt x="14" y="0"/>
                    <a:pt x="19" y="3"/>
                  </a:cubicBezTo>
                  <a:cubicBezTo>
                    <a:pt x="19" y="5"/>
                    <a:pt x="19" y="8"/>
                    <a:pt x="18" y="11"/>
                  </a:cubicBezTo>
                  <a:cubicBezTo>
                    <a:pt x="11" y="8"/>
                    <a:pt x="5" y="7"/>
                    <a:pt x="0" y="9"/>
                  </a:cubicBezTo>
                  <a:cubicBezTo>
                    <a:pt x="0" y="6"/>
                    <a:pt x="1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7" name="Freeform 251"/>
            <p:cNvSpPr/>
            <p:nvPr/>
          </p:nvSpPr>
          <p:spPr>
            <a:xfrm>
              <a:off x="1392238" y="4414838"/>
              <a:ext cx="71437" cy="41275"/>
            </a:xfrm>
            <a:custGeom>
              <a:avLst/>
              <a:gdLst/>
              <a:ahLst/>
              <a:cxnLst>
                <a:cxn ang="0">
                  <a:pos x="0" y="7505"/>
                </a:cxn>
                <a:cxn ang="0">
                  <a:pos x="71437" y="11257"/>
                </a:cxn>
                <a:cxn ang="0">
                  <a:pos x="67677" y="41275"/>
                </a:cxn>
                <a:cxn ang="0">
                  <a:pos x="0" y="33770"/>
                </a:cxn>
                <a:cxn ang="0">
                  <a:pos x="0" y="7505"/>
                </a:cxn>
              </a:cxnLst>
              <a:rect l="0" t="0" r="0" b="0"/>
              <a:pathLst>
                <a:path w="19" h="11">
                  <a:moveTo>
                    <a:pt x="0" y="2"/>
                  </a:moveTo>
                  <a:cubicBezTo>
                    <a:pt x="7" y="1"/>
                    <a:pt x="14" y="0"/>
                    <a:pt x="19" y="3"/>
                  </a:cubicBezTo>
                  <a:cubicBezTo>
                    <a:pt x="18" y="6"/>
                    <a:pt x="18" y="9"/>
                    <a:pt x="18" y="11"/>
                  </a:cubicBezTo>
                  <a:cubicBezTo>
                    <a:pt x="11" y="8"/>
                    <a:pt x="5" y="8"/>
                    <a:pt x="0" y="9"/>
                  </a:cubicBezTo>
                  <a:cubicBezTo>
                    <a:pt x="0" y="7"/>
                    <a:pt x="0" y="4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8" name="Freeform 252"/>
            <p:cNvSpPr/>
            <p:nvPr/>
          </p:nvSpPr>
          <p:spPr>
            <a:xfrm>
              <a:off x="1211263" y="4573588"/>
              <a:ext cx="33337" cy="41275"/>
            </a:xfrm>
            <a:custGeom>
              <a:avLst/>
              <a:gdLst/>
              <a:ahLst/>
              <a:cxnLst>
                <a:cxn ang="0">
                  <a:pos x="18521" y="0"/>
                </a:cxn>
                <a:cxn ang="0">
                  <a:pos x="33337" y="22514"/>
                </a:cxn>
                <a:cxn ang="0">
                  <a:pos x="14816" y="41275"/>
                </a:cxn>
                <a:cxn ang="0">
                  <a:pos x="3704" y="18761"/>
                </a:cxn>
                <a:cxn ang="0">
                  <a:pos x="18521" y="0"/>
                </a:cxn>
              </a:cxnLst>
              <a:rect l="0" t="0" r="0" b="0"/>
              <a:pathLst>
                <a:path w="9" h="11">
                  <a:moveTo>
                    <a:pt x="5" y="0"/>
                  </a:moveTo>
                  <a:cubicBezTo>
                    <a:pt x="8" y="0"/>
                    <a:pt x="9" y="3"/>
                    <a:pt x="9" y="6"/>
                  </a:cubicBezTo>
                  <a:cubicBezTo>
                    <a:pt x="9" y="9"/>
                    <a:pt x="7" y="11"/>
                    <a:pt x="4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9" name="Freeform 253"/>
            <p:cNvSpPr/>
            <p:nvPr/>
          </p:nvSpPr>
          <p:spPr>
            <a:xfrm>
              <a:off x="1285875" y="4576763"/>
              <a:ext cx="34925" cy="44450"/>
            </a:xfrm>
            <a:custGeom>
              <a:avLst/>
              <a:gdLst/>
              <a:ahLst/>
              <a:cxnLst>
                <a:cxn ang="0">
                  <a:pos x="19403" y="3704"/>
                </a:cxn>
                <a:cxn ang="0">
                  <a:pos x="31044" y="22225"/>
                </a:cxn>
                <a:cxn ang="0">
                  <a:pos x="15522" y="44450"/>
                </a:cxn>
                <a:cxn ang="0">
                  <a:pos x="0" y="22225"/>
                </a:cxn>
                <a:cxn ang="0">
                  <a:pos x="19403" y="3704"/>
                </a:cxn>
              </a:cxnLst>
              <a:rect l="0" t="0" r="0" b="0"/>
              <a:pathLst>
                <a:path w="9" h="12">
                  <a:moveTo>
                    <a:pt x="5" y="1"/>
                  </a:moveTo>
                  <a:cubicBezTo>
                    <a:pt x="7" y="1"/>
                    <a:pt x="9" y="3"/>
                    <a:pt x="8" y="6"/>
                  </a:cubicBezTo>
                  <a:cubicBezTo>
                    <a:pt x="8" y="10"/>
                    <a:pt x="6" y="12"/>
                    <a:pt x="4" y="12"/>
                  </a:cubicBezTo>
                  <a:cubicBezTo>
                    <a:pt x="1" y="11"/>
                    <a:pt x="0" y="9"/>
                    <a:pt x="0" y="6"/>
                  </a:cubicBezTo>
                  <a:cubicBezTo>
                    <a:pt x="0" y="3"/>
                    <a:pt x="2" y="0"/>
                    <a:pt x="5" y="1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0" name="Freeform 254"/>
            <p:cNvSpPr/>
            <p:nvPr/>
          </p:nvSpPr>
          <p:spPr>
            <a:xfrm>
              <a:off x="904875" y="5405438"/>
              <a:ext cx="144462" cy="128588"/>
            </a:xfrm>
            <a:custGeom>
              <a:avLst/>
              <a:gdLst/>
              <a:ahLst/>
              <a:cxnLst>
                <a:cxn ang="0">
                  <a:pos x="42862" y="0"/>
                </a:cxn>
                <a:cxn ang="0">
                  <a:pos x="144462" y="128588"/>
                </a:cxn>
                <a:cxn ang="0">
                  <a:pos x="65087" y="128588"/>
                </a:cxn>
                <a:cxn ang="0">
                  <a:pos x="0" y="60325"/>
                </a:cxn>
                <a:cxn ang="0">
                  <a:pos x="42862" y="0"/>
                </a:cxn>
              </a:cxnLst>
              <a:rect l="0" t="0" r="0" b="0"/>
              <a:pathLst>
                <a:path w="91" h="81">
                  <a:moveTo>
                    <a:pt x="27" y="0"/>
                  </a:moveTo>
                  <a:lnTo>
                    <a:pt x="91" y="81"/>
                  </a:lnTo>
                  <a:lnTo>
                    <a:pt x="41" y="81"/>
                  </a:lnTo>
                  <a:lnTo>
                    <a:pt x="0" y="3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1" name="Freeform 255"/>
            <p:cNvSpPr/>
            <p:nvPr/>
          </p:nvSpPr>
          <p:spPr>
            <a:xfrm>
              <a:off x="917575" y="5514975"/>
              <a:ext cx="142875" cy="74613"/>
            </a:xfrm>
            <a:custGeom>
              <a:avLst/>
              <a:gdLst/>
              <a:ahLst/>
              <a:cxnLst>
                <a:cxn ang="0">
                  <a:pos x="17463" y="11113"/>
                </a:cxn>
                <a:cxn ang="0">
                  <a:pos x="0" y="52388"/>
                </a:cxn>
                <a:cxn ang="0">
                  <a:pos x="142875" y="74613"/>
                </a:cxn>
                <a:cxn ang="0">
                  <a:pos x="134938" y="0"/>
                </a:cxn>
                <a:cxn ang="0">
                  <a:pos x="17463" y="11113"/>
                </a:cxn>
              </a:cxnLst>
              <a:rect l="0" t="0" r="0" b="0"/>
              <a:pathLst>
                <a:path w="90" h="47">
                  <a:moveTo>
                    <a:pt x="11" y="7"/>
                  </a:moveTo>
                  <a:lnTo>
                    <a:pt x="0" y="33"/>
                  </a:lnTo>
                  <a:lnTo>
                    <a:pt x="90" y="47"/>
                  </a:lnTo>
                  <a:lnTo>
                    <a:pt x="85" y="0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2" name="Freeform 256"/>
            <p:cNvSpPr/>
            <p:nvPr/>
          </p:nvSpPr>
          <p:spPr>
            <a:xfrm>
              <a:off x="750888" y="5010150"/>
              <a:ext cx="282575" cy="504825"/>
            </a:xfrm>
            <a:custGeom>
              <a:avLst/>
              <a:gdLst/>
              <a:ahLst/>
              <a:cxnLst>
                <a:cxn ang="0">
                  <a:pos x="252434" y="0"/>
                </a:cxn>
                <a:cxn ang="0">
                  <a:pos x="173313" y="504825"/>
                </a:cxn>
                <a:cxn ang="0">
                  <a:pos x="226060" y="406874"/>
                </a:cxn>
                <a:cxn ang="0">
                  <a:pos x="259969" y="143159"/>
                </a:cxn>
                <a:cxn ang="0">
                  <a:pos x="252434" y="0"/>
                </a:cxn>
              </a:cxnLst>
              <a:rect l="0" t="0" r="0" b="0"/>
              <a:pathLst>
                <a:path w="75" h="134">
                  <a:moveTo>
                    <a:pt x="67" y="0"/>
                  </a:moveTo>
                  <a:cubicBezTo>
                    <a:pt x="3" y="40"/>
                    <a:pt x="0" y="106"/>
                    <a:pt x="46" y="134"/>
                  </a:cubicBezTo>
                  <a:cubicBezTo>
                    <a:pt x="51" y="126"/>
                    <a:pt x="56" y="117"/>
                    <a:pt x="60" y="108"/>
                  </a:cubicBezTo>
                  <a:cubicBezTo>
                    <a:pt x="42" y="86"/>
                    <a:pt x="47" y="54"/>
                    <a:pt x="69" y="38"/>
                  </a:cubicBezTo>
                  <a:cubicBezTo>
                    <a:pt x="75" y="23"/>
                    <a:pt x="75" y="1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3" name="Freeform 257"/>
            <p:cNvSpPr/>
            <p:nvPr/>
          </p:nvSpPr>
          <p:spPr>
            <a:xfrm>
              <a:off x="1482725" y="5476875"/>
              <a:ext cx="139700" cy="74613"/>
            </a:xfrm>
            <a:custGeom>
              <a:avLst/>
              <a:gdLst/>
              <a:ahLst/>
              <a:cxnLst>
                <a:cxn ang="0">
                  <a:pos x="120650" y="60325"/>
                </a:cxn>
                <a:cxn ang="0">
                  <a:pos x="139700" y="19050"/>
                </a:cxn>
                <a:cxn ang="0">
                  <a:pos x="0" y="0"/>
                </a:cxn>
                <a:cxn ang="0">
                  <a:pos x="7938" y="74613"/>
                </a:cxn>
                <a:cxn ang="0">
                  <a:pos x="120650" y="60325"/>
                </a:cxn>
              </a:cxnLst>
              <a:rect l="0" t="0" r="0" b="0"/>
              <a:pathLst>
                <a:path w="88" h="47">
                  <a:moveTo>
                    <a:pt x="76" y="38"/>
                  </a:moveTo>
                  <a:lnTo>
                    <a:pt x="88" y="12"/>
                  </a:lnTo>
                  <a:lnTo>
                    <a:pt x="0" y="0"/>
                  </a:lnTo>
                  <a:lnTo>
                    <a:pt x="5" y="47"/>
                  </a:lnTo>
                  <a:lnTo>
                    <a:pt x="76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4" name="Freeform 258"/>
            <p:cNvSpPr/>
            <p:nvPr/>
          </p:nvSpPr>
          <p:spPr>
            <a:xfrm>
              <a:off x="2112963" y="4953000"/>
              <a:ext cx="520700" cy="436563"/>
            </a:xfrm>
            <a:custGeom>
              <a:avLst/>
              <a:gdLst/>
              <a:ahLst/>
              <a:cxnLst>
                <a:cxn ang="0">
                  <a:pos x="0" y="222045"/>
                </a:cxn>
                <a:cxn ang="0">
                  <a:pos x="215072" y="436563"/>
                </a:cxn>
                <a:cxn ang="0">
                  <a:pos x="313175" y="429036"/>
                </a:cxn>
                <a:cxn ang="0">
                  <a:pos x="520700" y="15054"/>
                </a:cxn>
                <a:cxn ang="0">
                  <a:pos x="501834" y="0"/>
                </a:cxn>
                <a:cxn ang="0">
                  <a:pos x="241484" y="304841"/>
                </a:cxn>
                <a:cxn ang="0">
                  <a:pos x="33959" y="191937"/>
                </a:cxn>
                <a:cxn ang="0">
                  <a:pos x="0" y="222045"/>
                </a:cxn>
              </a:cxnLst>
              <a:rect l="0" t="0" r="0" b="0"/>
              <a:pathLst>
                <a:path w="138" h="116">
                  <a:moveTo>
                    <a:pt x="0" y="59"/>
                  </a:moveTo>
                  <a:cubicBezTo>
                    <a:pt x="22" y="72"/>
                    <a:pt x="47" y="91"/>
                    <a:pt x="57" y="116"/>
                  </a:cubicBezTo>
                  <a:cubicBezTo>
                    <a:pt x="65" y="115"/>
                    <a:pt x="74" y="115"/>
                    <a:pt x="83" y="114"/>
                  </a:cubicBezTo>
                  <a:cubicBezTo>
                    <a:pt x="95" y="66"/>
                    <a:pt x="108" y="42"/>
                    <a:pt x="138" y="4"/>
                  </a:cubicBezTo>
                  <a:cubicBezTo>
                    <a:pt x="136" y="3"/>
                    <a:pt x="134" y="2"/>
                    <a:pt x="133" y="0"/>
                  </a:cubicBezTo>
                  <a:cubicBezTo>
                    <a:pt x="100" y="13"/>
                    <a:pt x="73" y="57"/>
                    <a:pt x="64" y="81"/>
                  </a:cubicBezTo>
                  <a:cubicBezTo>
                    <a:pt x="48" y="62"/>
                    <a:pt x="30" y="54"/>
                    <a:pt x="9" y="51"/>
                  </a:cubicBezTo>
                  <a:cubicBezTo>
                    <a:pt x="6" y="54"/>
                    <a:pt x="3" y="56"/>
                    <a:pt x="0" y="59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5" name="Freeform 259"/>
            <p:cNvSpPr/>
            <p:nvPr/>
          </p:nvSpPr>
          <p:spPr>
            <a:xfrm>
              <a:off x="992188" y="4165600"/>
              <a:ext cx="200025" cy="90488"/>
            </a:xfrm>
            <a:custGeom>
              <a:avLst/>
              <a:gdLst/>
              <a:ahLst/>
              <a:cxnLst>
                <a:cxn ang="0">
                  <a:pos x="0" y="67866"/>
                </a:cxn>
                <a:cxn ang="0">
                  <a:pos x="200025" y="86718"/>
                </a:cxn>
                <a:cxn ang="0">
                  <a:pos x="184929" y="90488"/>
                </a:cxn>
                <a:cxn ang="0">
                  <a:pos x="11322" y="79177"/>
                </a:cxn>
                <a:cxn ang="0">
                  <a:pos x="0" y="67866"/>
                </a:cxn>
              </a:cxnLst>
              <a:rect l="0" t="0" r="0" b="0"/>
              <a:pathLst>
                <a:path w="53" h="24">
                  <a:moveTo>
                    <a:pt x="0" y="18"/>
                  </a:moveTo>
                  <a:cubicBezTo>
                    <a:pt x="12" y="0"/>
                    <a:pt x="44" y="3"/>
                    <a:pt x="53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3" y="10"/>
                    <a:pt x="14" y="7"/>
                    <a:pt x="3" y="21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6" name="Freeform 260"/>
            <p:cNvSpPr/>
            <p:nvPr/>
          </p:nvSpPr>
          <p:spPr>
            <a:xfrm>
              <a:off x="1376363" y="4203700"/>
              <a:ext cx="196850" cy="90488"/>
            </a:xfrm>
            <a:custGeom>
              <a:avLst/>
              <a:gdLst/>
              <a:ahLst/>
              <a:cxnLst>
                <a:cxn ang="0">
                  <a:pos x="0" y="67866"/>
                </a:cxn>
                <a:cxn ang="0">
                  <a:pos x="196850" y="82947"/>
                </a:cxn>
                <a:cxn ang="0">
                  <a:pos x="185493" y="90488"/>
                </a:cxn>
                <a:cxn ang="0">
                  <a:pos x="11357" y="79177"/>
                </a:cxn>
                <a:cxn ang="0">
                  <a:pos x="0" y="67866"/>
                </a:cxn>
              </a:cxnLst>
              <a:rect l="0" t="0" r="0" b="0"/>
              <a:pathLst>
                <a:path w="52" h="24">
                  <a:moveTo>
                    <a:pt x="0" y="18"/>
                  </a:moveTo>
                  <a:cubicBezTo>
                    <a:pt x="12" y="0"/>
                    <a:pt x="44" y="3"/>
                    <a:pt x="52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3" y="10"/>
                    <a:pt x="14" y="7"/>
                    <a:pt x="3" y="21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291" name="文本框 13"/>
          <p:cNvSpPr txBox="1"/>
          <p:nvPr/>
        </p:nvSpPr>
        <p:spPr>
          <a:xfrm>
            <a:off x="152400" y="282575"/>
            <a:ext cx="573266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Skema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Penggabungan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29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29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" name="椭圆 8"/>
          <p:cNvSpPr/>
          <p:nvPr/>
        </p:nvSpPr>
        <p:spPr>
          <a:xfrm>
            <a:off x="4327450" y="1884775"/>
            <a:ext cx="1939670" cy="365760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Transaction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97285" y="2242683"/>
            <a:ext cx="0" cy="231174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528809" y="2480144"/>
            <a:ext cx="5029200" cy="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299075" y="2473888"/>
            <a:ext cx="0" cy="24788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380851" y="2480563"/>
            <a:ext cx="1737360" cy="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380851" y="2480563"/>
            <a:ext cx="0" cy="512064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300264" y="2728213"/>
            <a:ext cx="0" cy="27432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1CD215A-6890-4D1C-AB88-0E23D40E977F}"/>
              </a:ext>
            </a:extLst>
          </p:cNvPr>
          <p:cNvGrpSpPr>
            <a:grpSpLocks noChangeAspect="1"/>
          </p:cNvGrpSpPr>
          <p:nvPr/>
        </p:nvGrpSpPr>
        <p:grpSpPr>
          <a:xfrm>
            <a:off x="4613541" y="1983010"/>
            <a:ext cx="182880" cy="190501"/>
            <a:chOff x="2782107" y="1066799"/>
            <a:chExt cx="381000" cy="381001"/>
          </a:xfrm>
        </p:grpSpPr>
        <p:sp>
          <p:nvSpPr>
            <p:cNvPr id="98" name="Oval 233">
              <a:extLst>
                <a:ext uri="{FF2B5EF4-FFF2-40B4-BE49-F238E27FC236}">
                  <a16:creationId xmlns:a16="http://schemas.microsoft.com/office/drawing/2014/main" id="{483980D3-9ADB-4A56-8183-27616BE00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5457" y="1281112"/>
              <a:ext cx="114300" cy="11747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234">
              <a:extLst>
                <a:ext uri="{FF2B5EF4-FFF2-40B4-BE49-F238E27FC236}">
                  <a16:creationId xmlns:a16="http://schemas.microsoft.com/office/drawing/2014/main" id="{95264890-C223-4743-B205-6235A1B11F3A}"/>
                </a:ext>
              </a:extLst>
            </p:cNvPr>
            <p:cNvSpPr/>
            <p:nvPr/>
          </p:nvSpPr>
          <p:spPr bwMode="auto">
            <a:xfrm>
              <a:off x="2915457" y="1166812"/>
              <a:ext cx="114300" cy="571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Rectangle 235">
              <a:extLst>
                <a:ext uri="{FF2B5EF4-FFF2-40B4-BE49-F238E27FC236}">
                  <a16:creationId xmlns:a16="http://schemas.microsoft.com/office/drawing/2014/main" id="{49549E90-D4BA-46F2-889E-AB9890CBA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9570" y="1233487"/>
              <a:ext cx="346075" cy="2143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Freeform 236">
              <a:extLst>
                <a:ext uri="{FF2B5EF4-FFF2-40B4-BE49-F238E27FC236}">
                  <a16:creationId xmlns:a16="http://schemas.microsoft.com/office/drawing/2014/main" id="{44B63B84-217E-44CB-ACF1-2F92978CEECD}"/>
                </a:ext>
              </a:extLst>
            </p:cNvPr>
            <p:cNvSpPr/>
            <p:nvPr/>
          </p:nvSpPr>
          <p:spPr bwMode="auto">
            <a:xfrm>
              <a:off x="2799570" y="1233487"/>
              <a:ext cx="49213" cy="47625"/>
            </a:xfrm>
            <a:custGeom>
              <a:avLst/>
              <a:gdLst>
                <a:gd name="T0" fmla="*/ 24 w 24"/>
                <a:gd name="T1" fmla="*/ 0 h 24"/>
                <a:gd name="T2" fmla="*/ 0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4" y="13"/>
                    <a:pt x="13" y="24"/>
                    <a:pt x="0" y="2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" name="Freeform 237">
              <a:extLst>
                <a:ext uri="{FF2B5EF4-FFF2-40B4-BE49-F238E27FC236}">
                  <a16:creationId xmlns:a16="http://schemas.microsoft.com/office/drawing/2014/main" id="{2B2695FE-F7D1-4166-A8C7-C36B0681040F}"/>
                </a:ext>
              </a:extLst>
            </p:cNvPr>
            <p:cNvSpPr/>
            <p:nvPr/>
          </p:nvSpPr>
          <p:spPr bwMode="auto">
            <a:xfrm>
              <a:off x="3093257" y="1233487"/>
              <a:ext cx="50800" cy="47625"/>
            </a:xfrm>
            <a:custGeom>
              <a:avLst/>
              <a:gdLst>
                <a:gd name="T0" fmla="*/ 24 w 24"/>
                <a:gd name="T1" fmla="*/ 24 h 24"/>
                <a:gd name="T2" fmla="*/ 0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1" y="24"/>
                    <a:pt x="0" y="1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3" name="Freeform 238">
              <a:extLst>
                <a:ext uri="{FF2B5EF4-FFF2-40B4-BE49-F238E27FC236}">
                  <a16:creationId xmlns:a16="http://schemas.microsoft.com/office/drawing/2014/main" id="{72B59F44-53A0-45E1-85BF-6332915AE567}"/>
                </a:ext>
              </a:extLst>
            </p:cNvPr>
            <p:cNvSpPr/>
            <p:nvPr/>
          </p:nvSpPr>
          <p:spPr bwMode="auto">
            <a:xfrm>
              <a:off x="3096432" y="1398587"/>
              <a:ext cx="49213" cy="49213"/>
            </a:xfrm>
            <a:custGeom>
              <a:avLst/>
              <a:gdLst>
                <a:gd name="T0" fmla="*/ 0 w 24"/>
                <a:gd name="T1" fmla="*/ 24 h 24"/>
                <a:gd name="T2" fmla="*/ 24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cubicBezTo>
                    <a:pt x="0" y="11"/>
                    <a:pt x="11" y="0"/>
                    <a:pt x="24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239">
              <a:extLst>
                <a:ext uri="{FF2B5EF4-FFF2-40B4-BE49-F238E27FC236}">
                  <a16:creationId xmlns:a16="http://schemas.microsoft.com/office/drawing/2014/main" id="{4EC5647E-FD13-4A9E-B03A-02FA6586AC0A}"/>
                </a:ext>
              </a:extLst>
            </p:cNvPr>
            <p:cNvSpPr/>
            <p:nvPr/>
          </p:nvSpPr>
          <p:spPr bwMode="auto">
            <a:xfrm>
              <a:off x="2799570" y="1398587"/>
              <a:ext cx="49213" cy="49213"/>
            </a:xfrm>
            <a:custGeom>
              <a:avLst/>
              <a:gdLst>
                <a:gd name="T0" fmla="*/ 0 w 24"/>
                <a:gd name="T1" fmla="*/ 0 h 24"/>
                <a:gd name="T2" fmla="*/ 24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cubicBezTo>
                    <a:pt x="13" y="0"/>
                    <a:pt x="24" y="11"/>
                    <a:pt x="24" y="2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240">
              <a:extLst>
                <a:ext uri="{FF2B5EF4-FFF2-40B4-BE49-F238E27FC236}">
                  <a16:creationId xmlns:a16="http://schemas.microsoft.com/office/drawing/2014/main" id="{1CC7A3A9-4A24-4D9D-B45A-BB86EF6BB136}"/>
                </a:ext>
              </a:extLst>
            </p:cNvPr>
            <p:cNvSpPr/>
            <p:nvPr/>
          </p:nvSpPr>
          <p:spPr bwMode="auto">
            <a:xfrm>
              <a:off x="2782107" y="1066799"/>
              <a:ext cx="381000" cy="223838"/>
            </a:xfrm>
            <a:custGeom>
              <a:avLst/>
              <a:gdLst>
                <a:gd name="T0" fmla="*/ 19 w 436"/>
                <a:gd name="T1" fmla="*/ 189 h 256"/>
                <a:gd name="T2" fmla="*/ 0 w 436"/>
                <a:gd name="T3" fmla="*/ 73 h 256"/>
                <a:gd name="T4" fmla="*/ 393 w 436"/>
                <a:gd name="T5" fmla="*/ 0 h 256"/>
                <a:gd name="T6" fmla="*/ 436 w 436"/>
                <a:gd name="T7" fmla="*/ 249 h 256"/>
                <a:gd name="T8" fmla="*/ 417 w 43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256">
                  <a:moveTo>
                    <a:pt x="19" y="189"/>
                  </a:moveTo>
                  <a:lnTo>
                    <a:pt x="0" y="73"/>
                  </a:lnTo>
                  <a:lnTo>
                    <a:pt x="393" y="0"/>
                  </a:lnTo>
                  <a:lnTo>
                    <a:pt x="436" y="249"/>
                  </a:lnTo>
                  <a:lnTo>
                    <a:pt x="417" y="256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241">
              <a:extLst>
                <a:ext uri="{FF2B5EF4-FFF2-40B4-BE49-F238E27FC236}">
                  <a16:creationId xmlns:a16="http://schemas.microsoft.com/office/drawing/2014/main" id="{948E9FBA-E907-4EAD-BB4B-8E2622E10E14}"/>
                </a:ext>
              </a:extLst>
            </p:cNvPr>
            <p:cNvSpPr/>
            <p:nvPr/>
          </p:nvSpPr>
          <p:spPr bwMode="auto">
            <a:xfrm>
              <a:off x="2791632" y="1122362"/>
              <a:ext cx="44450" cy="58738"/>
            </a:xfrm>
            <a:custGeom>
              <a:avLst/>
              <a:gdLst>
                <a:gd name="T0" fmla="*/ 20 w 22"/>
                <a:gd name="T1" fmla="*/ 0 h 29"/>
                <a:gd name="T2" fmla="*/ 0 w 22"/>
                <a:gd name="T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29">
                  <a:moveTo>
                    <a:pt x="20" y="0"/>
                  </a:moveTo>
                  <a:cubicBezTo>
                    <a:pt x="22" y="14"/>
                    <a:pt x="13" y="27"/>
                    <a:pt x="0" y="29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242">
              <a:extLst>
                <a:ext uri="{FF2B5EF4-FFF2-40B4-BE49-F238E27FC236}">
                  <a16:creationId xmlns:a16="http://schemas.microsoft.com/office/drawing/2014/main" id="{BFFD3F01-AF14-4CA1-A508-C454870E1733}"/>
                </a:ext>
              </a:extLst>
            </p:cNvPr>
            <p:cNvSpPr/>
            <p:nvPr/>
          </p:nvSpPr>
          <p:spPr bwMode="auto">
            <a:xfrm>
              <a:off x="3075795" y="1076324"/>
              <a:ext cx="58738" cy="47625"/>
            </a:xfrm>
            <a:custGeom>
              <a:avLst/>
              <a:gdLst>
                <a:gd name="T0" fmla="*/ 28 w 28"/>
                <a:gd name="T1" fmla="*/ 20 h 23"/>
                <a:gd name="T2" fmla="*/ 0 w 28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23">
                  <a:moveTo>
                    <a:pt x="28" y="20"/>
                  </a:moveTo>
                  <a:cubicBezTo>
                    <a:pt x="15" y="23"/>
                    <a:pt x="2" y="14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椭圆 22">
            <a:extLst>
              <a:ext uri="{FF2B5EF4-FFF2-40B4-BE49-F238E27FC236}">
                <a16:creationId xmlns:a16="http://schemas.microsoft.com/office/drawing/2014/main" id="{B574BD2A-276A-493C-809E-599FBB773B79}"/>
              </a:ext>
            </a:extLst>
          </p:cNvPr>
          <p:cNvSpPr/>
          <p:nvPr/>
        </p:nvSpPr>
        <p:spPr>
          <a:xfrm>
            <a:off x="4565504" y="3004924"/>
            <a:ext cx="1463040" cy="365760"/>
          </a:xfrm>
          <a:prstGeom prst="roundRect">
            <a:avLst/>
          </a:prstGeom>
          <a:noFill/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Product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5" name="组合 88">
            <a:extLst>
              <a:ext uri="{FF2B5EF4-FFF2-40B4-BE49-F238E27FC236}">
                <a16:creationId xmlns:a16="http://schemas.microsoft.com/office/drawing/2014/main" id="{E3F47BD3-97A8-4E5A-A79F-93681882BF96}"/>
              </a:ext>
            </a:extLst>
          </p:cNvPr>
          <p:cNvGrpSpPr/>
          <p:nvPr/>
        </p:nvGrpSpPr>
        <p:grpSpPr>
          <a:xfrm>
            <a:off x="4787820" y="3049841"/>
            <a:ext cx="279399" cy="277812"/>
            <a:chOff x="9901238" y="3135313"/>
            <a:chExt cx="279400" cy="277812"/>
          </a:xfrm>
          <a:solidFill>
            <a:schemeClr val="bg1"/>
          </a:solidFill>
        </p:grpSpPr>
        <p:sp>
          <p:nvSpPr>
            <p:cNvPr id="116" name="Rectangle 52">
              <a:extLst>
                <a:ext uri="{FF2B5EF4-FFF2-40B4-BE49-F238E27FC236}">
                  <a16:creationId xmlns:a16="http://schemas.microsoft.com/office/drawing/2014/main" id="{36CB66E9-8992-4F61-9CBA-EC878DB74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362325"/>
              <a:ext cx="76200" cy="1428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57B1EF08-0488-49C3-9AAA-ED2CBBE51C1B}"/>
                </a:ext>
              </a:extLst>
            </p:cNvPr>
            <p:cNvSpPr/>
            <p:nvPr/>
          </p:nvSpPr>
          <p:spPr bwMode="auto">
            <a:xfrm>
              <a:off x="9901238" y="3384550"/>
              <a:ext cx="76200" cy="26987"/>
            </a:xfrm>
            <a:custGeom>
              <a:avLst/>
              <a:gdLst>
                <a:gd name="T0" fmla="*/ 0 w 79"/>
                <a:gd name="T1" fmla="*/ 13 h 29"/>
                <a:gd name="T2" fmla="*/ 16 w 79"/>
                <a:gd name="T3" fmla="*/ 29 h 29"/>
                <a:gd name="T4" fmla="*/ 63 w 79"/>
                <a:gd name="T5" fmla="*/ 29 h 29"/>
                <a:gd name="T6" fmla="*/ 79 w 79"/>
                <a:gd name="T7" fmla="*/ 13 h 29"/>
                <a:gd name="T8" fmla="*/ 79 w 79"/>
                <a:gd name="T9" fmla="*/ 0 h 29"/>
                <a:gd name="T10" fmla="*/ 0 w 79"/>
                <a:gd name="T11" fmla="*/ 0 h 29"/>
                <a:gd name="T12" fmla="*/ 0 w 79"/>
                <a:gd name="T13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9">
                  <a:moveTo>
                    <a:pt x="0" y="13"/>
                  </a:moveTo>
                  <a:cubicBezTo>
                    <a:pt x="0" y="29"/>
                    <a:pt x="1" y="29"/>
                    <a:pt x="16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78" y="29"/>
                    <a:pt x="79" y="29"/>
                    <a:pt x="79" y="1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Rectangle 54">
              <a:extLst>
                <a:ext uri="{FF2B5EF4-FFF2-40B4-BE49-F238E27FC236}">
                  <a16:creationId xmlns:a16="http://schemas.microsoft.com/office/drawing/2014/main" id="{694FF909-BD7A-4873-8A82-8E59375D3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243263"/>
              <a:ext cx="76200" cy="111125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42239DE1-3075-47C7-9E1F-CEFAF1BAAD8E}"/>
                </a:ext>
              </a:extLst>
            </p:cNvPr>
            <p:cNvSpPr/>
            <p:nvPr/>
          </p:nvSpPr>
          <p:spPr bwMode="auto">
            <a:xfrm>
              <a:off x="9901238" y="3192463"/>
              <a:ext cx="76200" cy="36512"/>
            </a:xfrm>
            <a:custGeom>
              <a:avLst/>
              <a:gdLst>
                <a:gd name="T0" fmla="*/ 79 w 79"/>
                <a:gd name="T1" fmla="*/ 16 h 37"/>
                <a:gd name="T2" fmla="*/ 63 w 79"/>
                <a:gd name="T3" fmla="*/ 0 h 37"/>
                <a:gd name="T4" fmla="*/ 16 w 79"/>
                <a:gd name="T5" fmla="*/ 0 h 37"/>
                <a:gd name="T6" fmla="*/ 0 w 79"/>
                <a:gd name="T7" fmla="*/ 16 h 37"/>
                <a:gd name="T8" fmla="*/ 0 w 79"/>
                <a:gd name="T9" fmla="*/ 37 h 37"/>
                <a:gd name="T10" fmla="*/ 79 w 79"/>
                <a:gd name="T11" fmla="*/ 37 h 37"/>
                <a:gd name="T12" fmla="*/ 79 w 79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7">
                  <a:moveTo>
                    <a:pt x="79" y="16"/>
                  </a:moveTo>
                  <a:cubicBezTo>
                    <a:pt x="79" y="1"/>
                    <a:pt x="78" y="0"/>
                    <a:pt x="6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" y="0"/>
                    <a:pt x="0" y="1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5447464B-32BE-4589-A943-E9EA9FAE95DB}"/>
                </a:ext>
              </a:extLst>
            </p:cNvPr>
            <p:cNvSpPr/>
            <p:nvPr/>
          </p:nvSpPr>
          <p:spPr bwMode="auto">
            <a:xfrm>
              <a:off x="9999663" y="3135313"/>
              <a:ext cx="57150" cy="28575"/>
            </a:xfrm>
            <a:custGeom>
              <a:avLst/>
              <a:gdLst>
                <a:gd name="T0" fmla="*/ 59 w 59"/>
                <a:gd name="T1" fmla="*/ 16 h 29"/>
                <a:gd name="T2" fmla="*/ 38 w 59"/>
                <a:gd name="T3" fmla="*/ 0 h 29"/>
                <a:gd name="T4" fmla="*/ 20 w 59"/>
                <a:gd name="T5" fmla="*/ 0 h 29"/>
                <a:gd name="T6" fmla="*/ 0 w 59"/>
                <a:gd name="T7" fmla="*/ 16 h 29"/>
                <a:gd name="T8" fmla="*/ 0 w 59"/>
                <a:gd name="T9" fmla="*/ 29 h 29"/>
                <a:gd name="T10" fmla="*/ 59 w 59"/>
                <a:gd name="T11" fmla="*/ 29 h 29"/>
                <a:gd name="T12" fmla="*/ 59 w 59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9">
                  <a:moveTo>
                    <a:pt x="59" y="16"/>
                  </a:moveTo>
                  <a:cubicBezTo>
                    <a:pt x="59" y="1"/>
                    <a:pt x="54" y="0"/>
                    <a:pt x="3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" y="0"/>
                    <a:pt x="0" y="1"/>
                    <a:pt x="0" y="1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5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FAFFB1F6-430B-4F55-A306-7083D40AAD16}"/>
                </a:ext>
              </a:extLst>
            </p:cNvPr>
            <p:cNvSpPr/>
            <p:nvPr/>
          </p:nvSpPr>
          <p:spPr bwMode="auto">
            <a:xfrm>
              <a:off x="9999663" y="3171825"/>
              <a:ext cx="57150" cy="239712"/>
            </a:xfrm>
            <a:custGeom>
              <a:avLst/>
              <a:gdLst>
                <a:gd name="T0" fmla="*/ 0 w 59"/>
                <a:gd name="T1" fmla="*/ 235 h 251"/>
                <a:gd name="T2" fmla="*/ 20 w 59"/>
                <a:gd name="T3" fmla="*/ 251 h 251"/>
                <a:gd name="T4" fmla="*/ 38 w 59"/>
                <a:gd name="T5" fmla="*/ 251 h 251"/>
                <a:gd name="T6" fmla="*/ 59 w 59"/>
                <a:gd name="T7" fmla="*/ 235 h 251"/>
                <a:gd name="T8" fmla="*/ 59 w 59"/>
                <a:gd name="T9" fmla="*/ 0 h 251"/>
                <a:gd name="T10" fmla="*/ 0 w 59"/>
                <a:gd name="T11" fmla="*/ 0 h 251"/>
                <a:gd name="T12" fmla="*/ 0 w 59"/>
                <a:gd name="T13" fmla="*/ 23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51">
                  <a:moveTo>
                    <a:pt x="0" y="235"/>
                  </a:moveTo>
                  <a:cubicBezTo>
                    <a:pt x="0" y="251"/>
                    <a:pt x="5" y="251"/>
                    <a:pt x="20" y="251"/>
                  </a:cubicBezTo>
                  <a:cubicBezTo>
                    <a:pt x="38" y="251"/>
                    <a:pt x="38" y="251"/>
                    <a:pt x="38" y="251"/>
                  </a:cubicBezTo>
                  <a:cubicBezTo>
                    <a:pt x="56" y="251"/>
                    <a:pt x="59" y="251"/>
                    <a:pt x="59" y="235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EE57BA71-EDAB-46C3-A876-96E63A619C56}"/>
                </a:ext>
              </a:extLst>
            </p:cNvPr>
            <p:cNvSpPr/>
            <p:nvPr/>
          </p:nvSpPr>
          <p:spPr bwMode="auto">
            <a:xfrm>
              <a:off x="10072688" y="3217863"/>
              <a:ext cx="96838" cy="155575"/>
            </a:xfrm>
            <a:custGeom>
              <a:avLst/>
              <a:gdLst>
                <a:gd name="T0" fmla="*/ 64 w 100"/>
                <a:gd name="T1" fmla="*/ 12 h 163"/>
                <a:gd name="T2" fmla="*/ 45 w 100"/>
                <a:gd name="T3" fmla="*/ 4 h 163"/>
                <a:gd name="T4" fmla="*/ 16 w 100"/>
                <a:gd name="T5" fmla="*/ 11 h 163"/>
                <a:gd name="T6" fmla="*/ 4 w 100"/>
                <a:gd name="T7" fmla="*/ 31 h 163"/>
                <a:gd name="T8" fmla="*/ 39 w 100"/>
                <a:gd name="T9" fmla="*/ 163 h 163"/>
                <a:gd name="T10" fmla="*/ 100 w 100"/>
                <a:gd name="T11" fmla="*/ 148 h 163"/>
                <a:gd name="T12" fmla="*/ 64 w 100"/>
                <a:gd name="T13" fmla="*/ 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63">
                  <a:moveTo>
                    <a:pt x="64" y="12"/>
                  </a:moveTo>
                  <a:cubicBezTo>
                    <a:pt x="61" y="1"/>
                    <a:pt x="60" y="0"/>
                    <a:pt x="45" y="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" y="15"/>
                    <a:pt x="0" y="16"/>
                    <a:pt x="4" y="31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100" y="148"/>
                    <a:pt x="100" y="148"/>
                    <a:pt x="100" y="148"/>
                  </a:cubicBezTo>
                  <a:lnTo>
                    <a:pt x="64" y="1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2C626B2F-8B00-48A5-9420-1486F9836648}"/>
                </a:ext>
              </a:extLst>
            </p:cNvPr>
            <p:cNvSpPr/>
            <p:nvPr/>
          </p:nvSpPr>
          <p:spPr bwMode="auto">
            <a:xfrm>
              <a:off x="10113963" y="3373438"/>
              <a:ext cx="66675" cy="39687"/>
            </a:xfrm>
            <a:custGeom>
              <a:avLst/>
              <a:gdLst>
                <a:gd name="T0" fmla="*/ 63 w 69"/>
                <a:gd name="T1" fmla="*/ 8 h 42"/>
                <a:gd name="T2" fmla="*/ 61 w 69"/>
                <a:gd name="T3" fmla="*/ 0 h 42"/>
                <a:gd name="T4" fmla="*/ 0 w 69"/>
                <a:gd name="T5" fmla="*/ 15 h 42"/>
                <a:gd name="T6" fmla="*/ 3 w 69"/>
                <a:gd name="T7" fmla="*/ 27 h 42"/>
                <a:gd name="T8" fmla="*/ 22 w 69"/>
                <a:gd name="T9" fmla="*/ 38 h 42"/>
                <a:gd name="T10" fmla="*/ 52 w 69"/>
                <a:gd name="T11" fmla="*/ 31 h 42"/>
                <a:gd name="T12" fmla="*/ 63 w 69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2">
                  <a:moveTo>
                    <a:pt x="63" y="8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42"/>
                    <a:pt x="7" y="42"/>
                    <a:pt x="22" y="38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9" y="27"/>
                    <a:pt x="67" y="27"/>
                    <a:pt x="63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0" name="椭圆 22">
            <a:extLst>
              <a:ext uri="{FF2B5EF4-FFF2-40B4-BE49-F238E27FC236}">
                <a16:creationId xmlns:a16="http://schemas.microsoft.com/office/drawing/2014/main" id="{B7BE4968-EC92-4ED8-9FA9-EE7CB6EE1DEE}"/>
              </a:ext>
            </a:extLst>
          </p:cNvPr>
          <p:cNvSpPr/>
          <p:nvPr/>
        </p:nvSpPr>
        <p:spPr>
          <a:xfrm>
            <a:off x="1543056" y="3002518"/>
            <a:ext cx="1771784" cy="365760"/>
          </a:xfrm>
          <a:prstGeom prst="roundRect">
            <a:avLst/>
          </a:prstGeom>
          <a:noFill/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Subproduct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1" name="组合 88">
            <a:extLst>
              <a:ext uri="{FF2B5EF4-FFF2-40B4-BE49-F238E27FC236}">
                <a16:creationId xmlns:a16="http://schemas.microsoft.com/office/drawing/2014/main" id="{1581B7A8-B4C9-435C-8E97-E8D6C5F4ED21}"/>
              </a:ext>
            </a:extLst>
          </p:cNvPr>
          <p:cNvGrpSpPr/>
          <p:nvPr/>
        </p:nvGrpSpPr>
        <p:grpSpPr>
          <a:xfrm>
            <a:off x="1782729" y="3029997"/>
            <a:ext cx="279399" cy="277812"/>
            <a:chOff x="9901238" y="3135313"/>
            <a:chExt cx="279400" cy="277812"/>
          </a:xfrm>
          <a:solidFill>
            <a:schemeClr val="bg1"/>
          </a:solidFill>
        </p:grpSpPr>
        <p:sp>
          <p:nvSpPr>
            <p:cNvPr id="152" name="Rectangle 52">
              <a:extLst>
                <a:ext uri="{FF2B5EF4-FFF2-40B4-BE49-F238E27FC236}">
                  <a16:creationId xmlns:a16="http://schemas.microsoft.com/office/drawing/2014/main" id="{B096F9AF-ACE8-48B1-87DF-8A52240A6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362325"/>
              <a:ext cx="76200" cy="1428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3" name="Freeform 53">
              <a:extLst>
                <a:ext uri="{FF2B5EF4-FFF2-40B4-BE49-F238E27FC236}">
                  <a16:creationId xmlns:a16="http://schemas.microsoft.com/office/drawing/2014/main" id="{F598FF1E-09C2-4598-A087-34ACC2B0366C}"/>
                </a:ext>
              </a:extLst>
            </p:cNvPr>
            <p:cNvSpPr/>
            <p:nvPr/>
          </p:nvSpPr>
          <p:spPr bwMode="auto">
            <a:xfrm>
              <a:off x="9901238" y="3384550"/>
              <a:ext cx="76200" cy="26987"/>
            </a:xfrm>
            <a:custGeom>
              <a:avLst/>
              <a:gdLst>
                <a:gd name="T0" fmla="*/ 0 w 79"/>
                <a:gd name="T1" fmla="*/ 13 h 29"/>
                <a:gd name="T2" fmla="*/ 16 w 79"/>
                <a:gd name="T3" fmla="*/ 29 h 29"/>
                <a:gd name="T4" fmla="*/ 63 w 79"/>
                <a:gd name="T5" fmla="*/ 29 h 29"/>
                <a:gd name="T6" fmla="*/ 79 w 79"/>
                <a:gd name="T7" fmla="*/ 13 h 29"/>
                <a:gd name="T8" fmla="*/ 79 w 79"/>
                <a:gd name="T9" fmla="*/ 0 h 29"/>
                <a:gd name="T10" fmla="*/ 0 w 79"/>
                <a:gd name="T11" fmla="*/ 0 h 29"/>
                <a:gd name="T12" fmla="*/ 0 w 79"/>
                <a:gd name="T13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9">
                  <a:moveTo>
                    <a:pt x="0" y="13"/>
                  </a:moveTo>
                  <a:cubicBezTo>
                    <a:pt x="0" y="29"/>
                    <a:pt x="1" y="29"/>
                    <a:pt x="16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78" y="29"/>
                    <a:pt x="79" y="29"/>
                    <a:pt x="79" y="1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4" name="Rectangle 54">
              <a:extLst>
                <a:ext uri="{FF2B5EF4-FFF2-40B4-BE49-F238E27FC236}">
                  <a16:creationId xmlns:a16="http://schemas.microsoft.com/office/drawing/2014/main" id="{79B1D860-11D7-49FD-89A7-2CE96208A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243263"/>
              <a:ext cx="76200" cy="111125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5" name="Freeform 55">
              <a:extLst>
                <a:ext uri="{FF2B5EF4-FFF2-40B4-BE49-F238E27FC236}">
                  <a16:creationId xmlns:a16="http://schemas.microsoft.com/office/drawing/2014/main" id="{B2894A93-E022-4077-B713-BC0E8E59B9B2}"/>
                </a:ext>
              </a:extLst>
            </p:cNvPr>
            <p:cNvSpPr/>
            <p:nvPr/>
          </p:nvSpPr>
          <p:spPr bwMode="auto">
            <a:xfrm>
              <a:off x="9901238" y="3192463"/>
              <a:ext cx="76200" cy="36512"/>
            </a:xfrm>
            <a:custGeom>
              <a:avLst/>
              <a:gdLst>
                <a:gd name="T0" fmla="*/ 79 w 79"/>
                <a:gd name="T1" fmla="*/ 16 h 37"/>
                <a:gd name="T2" fmla="*/ 63 w 79"/>
                <a:gd name="T3" fmla="*/ 0 h 37"/>
                <a:gd name="T4" fmla="*/ 16 w 79"/>
                <a:gd name="T5" fmla="*/ 0 h 37"/>
                <a:gd name="T6" fmla="*/ 0 w 79"/>
                <a:gd name="T7" fmla="*/ 16 h 37"/>
                <a:gd name="T8" fmla="*/ 0 w 79"/>
                <a:gd name="T9" fmla="*/ 37 h 37"/>
                <a:gd name="T10" fmla="*/ 79 w 79"/>
                <a:gd name="T11" fmla="*/ 37 h 37"/>
                <a:gd name="T12" fmla="*/ 79 w 79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7">
                  <a:moveTo>
                    <a:pt x="79" y="16"/>
                  </a:moveTo>
                  <a:cubicBezTo>
                    <a:pt x="79" y="1"/>
                    <a:pt x="78" y="0"/>
                    <a:pt x="6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" y="0"/>
                    <a:pt x="0" y="1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6" name="Freeform 56">
              <a:extLst>
                <a:ext uri="{FF2B5EF4-FFF2-40B4-BE49-F238E27FC236}">
                  <a16:creationId xmlns:a16="http://schemas.microsoft.com/office/drawing/2014/main" id="{8C32F45E-6168-44B1-BB4F-F7445CCDE728}"/>
                </a:ext>
              </a:extLst>
            </p:cNvPr>
            <p:cNvSpPr/>
            <p:nvPr/>
          </p:nvSpPr>
          <p:spPr bwMode="auto">
            <a:xfrm>
              <a:off x="9999663" y="3135313"/>
              <a:ext cx="57150" cy="28575"/>
            </a:xfrm>
            <a:custGeom>
              <a:avLst/>
              <a:gdLst>
                <a:gd name="T0" fmla="*/ 59 w 59"/>
                <a:gd name="T1" fmla="*/ 16 h 29"/>
                <a:gd name="T2" fmla="*/ 38 w 59"/>
                <a:gd name="T3" fmla="*/ 0 h 29"/>
                <a:gd name="T4" fmla="*/ 20 w 59"/>
                <a:gd name="T5" fmla="*/ 0 h 29"/>
                <a:gd name="T6" fmla="*/ 0 w 59"/>
                <a:gd name="T7" fmla="*/ 16 h 29"/>
                <a:gd name="T8" fmla="*/ 0 w 59"/>
                <a:gd name="T9" fmla="*/ 29 h 29"/>
                <a:gd name="T10" fmla="*/ 59 w 59"/>
                <a:gd name="T11" fmla="*/ 29 h 29"/>
                <a:gd name="T12" fmla="*/ 59 w 59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9">
                  <a:moveTo>
                    <a:pt x="59" y="16"/>
                  </a:moveTo>
                  <a:cubicBezTo>
                    <a:pt x="59" y="1"/>
                    <a:pt x="54" y="0"/>
                    <a:pt x="3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" y="0"/>
                    <a:pt x="0" y="1"/>
                    <a:pt x="0" y="1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5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7" name="Freeform 57">
              <a:extLst>
                <a:ext uri="{FF2B5EF4-FFF2-40B4-BE49-F238E27FC236}">
                  <a16:creationId xmlns:a16="http://schemas.microsoft.com/office/drawing/2014/main" id="{323C40A5-BF44-4537-9842-4328F228FAA3}"/>
                </a:ext>
              </a:extLst>
            </p:cNvPr>
            <p:cNvSpPr/>
            <p:nvPr/>
          </p:nvSpPr>
          <p:spPr bwMode="auto">
            <a:xfrm>
              <a:off x="9999663" y="3171825"/>
              <a:ext cx="57150" cy="239712"/>
            </a:xfrm>
            <a:custGeom>
              <a:avLst/>
              <a:gdLst>
                <a:gd name="T0" fmla="*/ 0 w 59"/>
                <a:gd name="T1" fmla="*/ 235 h 251"/>
                <a:gd name="T2" fmla="*/ 20 w 59"/>
                <a:gd name="T3" fmla="*/ 251 h 251"/>
                <a:gd name="T4" fmla="*/ 38 w 59"/>
                <a:gd name="T5" fmla="*/ 251 h 251"/>
                <a:gd name="T6" fmla="*/ 59 w 59"/>
                <a:gd name="T7" fmla="*/ 235 h 251"/>
                <a:gd name="T8" fmla="*/ 59 w 59"/>
                <a:gd name="T9" fmla="*/ 0 h 251"/>
                <a:gd name="T10" fmla="*/ 0 w 59"/>
                <a:gd name="T11" fmla="*/ 0 h 251"/>
                <a:gd name="T12" fmla="*/ 0 w 59"/>
                <a:gd name="T13" fmla="*/ 23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51">
                  <a:moveTo>
                    <a:pt x="0" y="235"/>
                  </a:moveTo>
                  <a:cubicBezTo>
                    <a:pt x="0" y="251"/>
                    <a:pt x="5" y="251"/>
                    <a:pt x="20" y="251"/>
                  </a:cubicBezTo>
                  <a:cubicBezTo>
                    <a:pt x="38" y="251"/>
                    <a:pt x="38" y="251"/>
                    <a:pt x="38" y="251"/>
                  </a:cubicBezTo>
                  <a:cubicBezTo>
                    <a:pt x="56" y="251"/>
                    <a:pt x="59" y="251"/>
                    <a:pt x="59" y="235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Freeform 58">
              <a:extLst>
                <a:ext uri="{FF2B5EF4-FFF2-40B4-BE49-F238E27FC236}">
                  <a16:creationId xmlns:a16="http://schemas.microsoft.com/office/drawing/2014/main" id="{4822F427-B70F-4564-BC56-86A92BC67837}"/>
                </a:ext>
              </a:extLst>
            </p:cNvPr>
            <p:cNvSpPr/>
            <p:nvPr/>
          </p:nvSpPr>
          <p:spPr bwMode="auto">
            <a:xfrm>
              <a:off x="10072688" y="3217863"/>
              <a:ext cx="96838" cy="155575"/>
            </a:xfrm>
            <a:custGeom>
              <a:avLst/>
              <a:gdLst>
                <a:gd name="T0" fmla="*/ 64 w 100"/>
                <a:gd name="T1" fmla="*/ 12 h 163"/>
                <a:gd name="T2" fmla="*/ 45 w 100"/>
                <a:gd name="T3" fmla="*/ 4 h 163"/>
                <a:gd name="T4" fmla="*/ 16 w 100"/>
                <a:gd name="T5" fmla="*/ 11 h 163"/>
                <a:gd name="T6" fmla="*/ 4 w 100"/>
                <a:gd name="T7" fmla="*/ 31 h 163"/>
                <a:gd name="T8" fmla="*/ 39 w 100"/>
                <a:gd name="T9" fmla="*/ 163 h 163"/>
                <a:gd name="T10" fmla="*/ 100 w 100"/>
                <a:gd name="T11" fmla="*/ 148 h 163"/>
                <a:gd name="T12" fmla="*/ 64 w 100"/>
                <a:gd name="T13" fmla="*/ 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63">
                  <a:moveTo>
                    <a:pt x="64" y="12"/>
                  </a:moveTo>
                  <a:cubicBezTo>
                    <a:pt x="61" y="1"/>
                    <a:pt x="60" y="0"/>
                    <a:pt x="45" y="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" y="15"/>
                    <a:pt x="0" y="16"/>
                    <a:pt x="4" y="31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100" y="148"/>
                    <a:pt x="100" y="148"/>
                    <a:pt x="100" y="148"/>
                  </a:cubicBezTo>
                  <a:lnTo>
                    <a:pt x="64" y="1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9" name="Freeform 59">
              <a:extLst>
                <a:ext uri="{FF2B5EF4-FFF2-40B4-BE49-F238E27FC236}">
                  <a16:creationId xmlns:a16="http://schemas.microsoft.com/office/drawing/2014/main" id="{2DD32591-FE14-4DD1-BB2E-FFC0DA8A79F2}"/>
                </a:ext>
              </a:extLst>
            </p:cNvPr>
            <p:cNvSpPr/>
            <p:nvPr/>
          </p:nvSpPr>
          <p:spPr bwMode="auto">
            <a:xfrm>
              <a:off x="10113963" y="3373438"/>
              <a:ext cx="66675" cy="39687"/>
            </a:xfrm>
            <a:custGeom>
              <a:avLst/>
              <a:gdLst>
                <a:gd name="T0" fmla="*/ 63 w 69"/>
                <a:gd name="T1" fmla="*/ 8 h 42"/>
                <a:gd name="T2" fmla="*/ 61 w 69"/>
                <a:gd name="T3" fmla="*/ 0 h 42"/>
                <a:gd name="T4" fmla="*/ 0 w 69"/>
                <a:gd name="T5" fmla="*/ 15 h 42"/>
                <a:gd name="T6" fmla="*/ 3 w 69"/>
                <a:gd name="T7" fmla="*/ 27 h 42"/>
                <a:gd name="T8" fmla="*/ 22 w 69"/>
                <a:gd name="T9" fmla="*/ 38 h 42"/>
                <a:gd name="T10" fmla="*/ 52 w 69"/>
                <a:gd name="T11" fmla="*/ 31 h 42"/>
                <a:gd name="T12" fmla="*/ 63 w 69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2">
                  <a:moveTo>
                    <a:pt x="63" y="8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42"/>
                    <a:pt x="7" y="42"/>
                    <a:pt x="22" y="38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9" y="27"/>
                    <a:pt x="67" y="27"/>
                    <a:pt x="63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169" name="直接连接符 7">
            <a:extLst>
              <a:ext uri="{FF2B5EF4-FFF2-40B4-BE49-F238E27FC236}">
                <a16:creationId xmlns:a16="http://schemas.microsoft.com/office/drawing/2014/main" id="{442624FC-7B7A-4264-B3A8-346FA892E735}"/>
              </a:ext>
            </a:extLst>
          </p:cNvPr>
          <p:cNvCxnSpPr/>
          <p:nvPr/>
        </p:nvCxnSpPr>
        <p:spPr>
          <a:xfrm>
            <a:off x="2410282" y="4033206"/>
            <a:ext cx="0" cy="342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28">
            <a:extLst>
              <a:ext uri="{FF2B5EF4-FFF2-40B4-BE49-F238E27FC236}">
                <a16:creationId xmlns:a16="http://schemas.microsoft.com/office/drawing/2014/main" id="{AE310E97-3F21-4782-8D5D-546C69D7EE1E}"/>
              </a:ext>
            </a:extLst>
          </p:cNvPr>
          <p:cNvSpPr>
            <a:spLocks/>
          </p:cNvSpPr>
          <p:nvPr/>
        </p:nvSpPr>
        <p:spPr>
          <a:xfrm>
            <a:off x="1697725" y="3763673"/>
            <a:ext cx="1371600" cy="274320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Weight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1" name="椭圆 30">
            <a:extLst>
              <a:ext uri="{FF2B5EF4-FFF2-40B4-BE49-F238E27FC236}">
                <a16:creationId xmlns:a16="http://schemas.microsoft.com/office/drawing/2014/main" id="{2038EE18-A2F0-4C41-AF01-75AD35D4D354}"/>
              </a:ext>
            </a:extLst>
          </p:cNvPr>
          <p:cNvSpPr/>
          <p:nvPr/>
        </p:nvSpPr>
        <p:spPr>
          <a:xfrm>
            <a:off x="1700645" y="4376106"/>
            <a:ext cx="1371600" cy="274320"/>
          </a:xfrm>
          <a:prstGeom prst="roundRect">
            <a:avLst/>
          </a:prstGeom>
          <a:solidFill>
            <a:srgbClr val="002060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73" name="直接连接符 32">
            <a:extLst>
              <a:ext uri="{FF2B5EF4-FFF2-40B4-BE49-F238E27FC236}">
                <a16:creationId xmlns:a16="http://schemas.microsoft.com/office/drawing/2014/main" id="{07E8F6C5-5DCA-4D7B-893A-9075ACED7C1D}"/>
              </a:ext>
            </a:extLst>
          </p:cNvPr>
          <p:cNvCxnSpPr>
            <a:cxnSpLocks/>
          </p:cNvCxnSpPr>
          <p:nvPr/>
        </p:nvCxnSpPr>
        <p:spPr>
          <a:xfrm>
            <a:off x="2386470" y="4040629"/>
            <a:ext cx="0" cy="335477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32">
            <a:extLst>
              <a:ext uri="{FF2B5EF4-FFF2-40B4-BE49-F238E27FC236}">
                <a16:creationId xmlns:a16="http://schemas.microsoft.com/office/drawing/2014/main" id="{B00C0A70-6F8A-4DFD-B9DC-DC6666036A09}"/>
              </a:ext>
            </a:extLst>
          </p:cNvPr>
          <p:cNvCxnSpPr>
            <a:cxnSpLocks/>
          </p:cNvCxnSpPr>
          <p:nvPr/>
        </p:nvCxnSpPr>
        <p:spPr>
          <a:xfrm>
            <a:off x="2381075" y="3379948"/>
            <a:ext cx="0" cy="384936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929047-DD75-41AC-A7EF-966DBD389352}"/>
              </a:ext>
            </a:extLst>
          </p:cNvPr>
          <p:cNvGrpSpPr>
            <a:grpSpLocks noChangeAspect="1"/>
          </p:cNvGrpSpPr>
          <p:nvPr/>
        </p:nvGrpSpPr>
        <p:grpSpPr>
          <a:xfrm>
            <a:off x="1779083" y="3810693"/>
            <a:ext cx="182880" cy="182880"/>
            <a:chOff x="3878263" y="3829050"/>
            <a:chExt cx="376238" cy="374650"/>
          </a:xfrm>
        </p:grpSpPr>
        <p:sp>
          <p:nvSpPr>
            <p:cNvPr id="195" name="Oval 60">
              <a:extLst>
                <a:ext uri="{FF2B5EF4-FFF2-40B4-BE49-F238E27FC236}">
                  <a16:creationId xmlns:a16="http://schemas.microsoft.com/office/drawing/2014/main" id="{4C3B5BFF-E87B-4295-9D9B-AB2B9DED95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8263" y="3829050"/>
              <a:ext cx="376238" cy="37465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6" name="Oval 61">
              <a:extLst>
                <a:ext uri="{FF2B5EF4-FFF2-40B4-BE49-F238E27FC236}">
                  <a16:creationId xmlns:a16="http://schemas.microsoft.com/office/drawing/2014/main" id="{70262D59-A84D-4463-9BCE-D82B735E65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41775" y="3990975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7" name="Oval 62">
              <a:extLst>
                <a:ext uri="{FF2B5EF4-FFF2-40B4-BE49-F238E27FC236}">
                  <a16:creationId xmlns:a16="http://schemas.microsoft.com/office/drawing/2014/main" id="{13C8FB3C-6187-432B-BE58-136C504C82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4150" y="4056063"/>
              <a:ext cx="31750" cy="33338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8" name="Line 63">
              <a:extLst>
                <a:ext uri="{FF2B5EF4-FFF2-40B4-BE49-F238E27FC236}">
                  <a16:creationId xmlns:a16="http://schemas.microsoft.com/office/drawing/2014/main" id="{DC49F3BA-956C-4BB5-81D6-41D41C43FC2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086225" y="3925888"/>
              <a:ext cx="69850" cy="7302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9" name="Line 64">
              <a:extLst>
                <a:ext uri="{FF2B5EF4-FFF2-40B4-BE49-F238E27FC236}">
                  <a16:creationId xmlns:a16="http://schemas.microsoft.com/office/drawing/2014/main" id="{64D98740-1752-4EEB-A338-4ED20A638F5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025900" y="4032250"/>
              <a:ext cx="25400" cy="238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0" name="Freeform 65">
              <a:extLst>
                <a:ext uri="{FF2B5EF4-FFF2-40B4-BE49-F238E27FC236}">
                  <a16:creationId xmlns:a16="http://schemas.microsoft.com/office/drawing/2014/main" id="{E2E3651D-C6CE-46F5-A40D-8121F68B53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1300" y="3878263"/>
              <a:ext cx="31750" cy="14288"/>
            </a:xfrm>
            <a:custGeom>
              <a:avLst/>
              <a:gdLst>
                <a:gd name="T0" fmla="*/ 38 w 38"/>
                <a:gd name="T1" fmla="*/ 19 h 19"/>
                <a:gd name="T2" fmla="*/ 19 w 38"/>
                <a:gd name="T3" fmla="*/ 0 h 19"/>
                <a:gd name="T4" fmla="*/ 0 w 3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1" name="Freeform 66">
              <a:extLst>
                <a:ext uri="{FF2B5EF4-FFF2-40B4-BE49-F238E27FC236}">
                  <a16:creationId xmlns:a16="http://schemas.microsoft.com/office/drawing/2014/main" id="{7880DAC6-486A-4E2F-9435-52DB82C4AA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1300" y="4138613"/>
              <a:ext cx="31750" cy="15875"/>
            </a:xfrm>
            <a:custGeom>
              <a:avLst/>
              <a:gdLst>
                <a:gd name="T0" fmla="*/ 0 w 38"/>
                <a:gd name="T1" fmla="*/ 0 h 19"/>
                <a:gd name="T2" fmla="*/ 19 w 38"/>
                <a:gd name="T3" fmla="*/ 19 h 19"/>
                <a:gd name="T4" fmla="*/ 38 w 38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2" name="Freeform 67">
              <a:extLst>
                <a:ext uri="{FF2B5EF4-FFF2-40B4-BE49-F238E27FC236}">
                  <a16:creationId xmlns:a16="http://schemas.microsoft.com/office/drawing/2014/main" id="{E18D3857-DFC2-4259-8CDE-2B8DF788D7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89413" y="4000500"/>
              <a:ext cx="15875" cy="31750"/>
            </a:xfrm>
            <a:custGeom>
              <a:avLst/>
              <a:gdLst>
                <a:gd name="T0" fmla="*/ 0 w 19"/>
                <a:gd name="T1" fmla="*/ 38 h 38"/>
                <a:gd name="T2" fmla="*/ 19 w 19"/>
                <a:gd name="T3" fmla="*/ 19 h 38"/>
                <a:gd name="T4" fmla="*/ 0 w 19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3" name="Freeform 68">
              <a:extLst>
                <a:ext uri="{FF2B5EF4-FFF2-40B4-BE49-F238E27FC236}">
                  <a16:creationId xmlns:a16="http://schemas.microsoft.com/office/drawing/2014/main" id="{40D364D2-8481-4BE2-A519-6A2EF6EAB8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475" y="4000500"/>
              <a:ext cx="17463" cy="31750"/>
            </a:xfrm>
            <a:custGeom>
              <a:avLst/>
              <a:gdLst>
                <a:gd name="T0" fmla="*/ 19 w 19"/>
                <a:gd name="T1" fmla="*/ 0 h 38"/>
                <a:gd name="T2" fmla="*/ 0 w 19"/>
                <a:gd name="T3" fmla="*/ 19 h 38"/>
                <a:gd name="T4" fmla="*/ 19 w 19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1AB7-F45F-4014-BA2C-607B38C1F67B}"/>
              </a:ext>
            </a:extLst>
          </p:cNvPr>
          <p:cNvGrpSpPr>
            <a:grpSpLocks noChangeAspect="1"/>
          </p:cNvGrpSpPr>
          <p:nvPr/>
        </p:nvGrpSpPr>
        <p:grpSpPr>
          <a:xfrm>
            <a:off x="1849762" y="4420905"/>
            <a:ext cx="175563" cy="182880"/>
            <a:chOff x="9710738" y="1885950"/>
            <a:chExt cx="382588" cy="381001"/>
          </a:xfrm>
        </p:grpSpPr>
        <p:sp>
          <p:nvSpPr>
            <p:cNvPr id="160" name="Freeform 283">
              <a:extLst>
                <a:ext uri="{FF2B5EF4-FFF2-40B4-BE49-F238E27FC236}">
                  <a16:creationId xmlns:a16="http://schemas.microsoft.com/office/drawing/2014/main" id="{F6BDFDAE-4999-40CA-8266-DC2C809D923C}"/>
                </a:ext>
              </a:extLst>
            </p:cNvPr>
            <p:cNvSpPr/>
            <p:nvPr/>
          </p:nvSpPr>
          <p:spPr bwMode="auto">
            <a:xfrm>
              <a:off x="9710738" y="1954213"/>
              <a:ext cx="382588" cy="115888"/>
            </a:xfrm>
            <a:custGeom>
              <a:avLst/>
              <a:gdLst>
                <a:gd name="T0" fmla="*/ 0 w 441"/>
                <a:gd name="T1" fmla="*/ 133 h 133"/>
                <a:gd name="T2" fmla="*/ 0 w 441"/>
                <a:gd name="T3" fmla="*/ 0 h 133"/>
                <a:gd name="T4" fmla="*/ 441 w 441"/>
                <a:gd name="T5" fmla="*/ 0 h 133"/>
                <a:gd name="T6" fmla="*/ 441 w 441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3">
                  <a:moveTo>
                    <a:pt x="0" y="133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133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1" name="Freeform 284">
              <a:extLst>
                <a:ext uri="{FF2B5EF4-FFF2-40B4-BE49-F238E27FC236}">
                  <a16:creationId xmlns:a16="http://schemas.microsoft.com/office/drawing/2014/main" id="{CA55407F-56F8-4B0A-B6C6-58B9A3B5F6A4}"/>
                </a:ext>
              </a:extLst>
            </p:cNvPr>
            <p:cNvSpPr/>
            <p:nvPr/>
          </p:nvSpPr>
          <p:spPr bwMode="auto">
            <a:xfrm>
              <a:off x="9744075" y="2070100"/>
              <a:ext cx="315913" cy="196850"/>
            </a:xfrm>
            <a:custGeom>
              <a:avLst/>
              <a:gdLst>
                <a:gd name="T0" fmla="*/ 365 w 365"/>
                <a:gd name="T1" fmla="*/ 0 h 227"/>
                <a:gd name="T2" fmla="*/ 365 w 365"/>
                <a:gd name="T3" fmla="*/ 227 h 227"/>
                <a:gd name="T4" fmla="*/ 0 w 365"/>
                <a:gd name="T5" fmla="*/ 227 h 227"/>
                <a:gd name="T6" fmla="*/ 0 w 365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227">
                  <a:moveTo>
                    <a:pt x="365" y="0"/>
                  </a:moveTo>
                  <a:lnTo>
                    <a:pt x="365" y="227"/>
                  </a:lnTo>
                  <a:lnTo>
                    <a:pt x="0" y="227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2" name="Line 285">
              <a:extLst>
                <a:ext uri="{FF2B5EF4-FFF2-40B4-BE49-F238E27FC236}">
                  <a16:creationId xmlns:a16="http://schemas.microsoft.com/office/drawing/2014/main" id="{488B4582-CF55-4A1A-927B-3F18D3DCBB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77425" y="1954213"/>
              <a:ext cx="0" cy="3127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3" name="Line 286">
              <a:extLst>
                <a:ext uri="{FF2B5EF4-FFF2-40B4-BE49-F238E27FC236}">
                  <a16:creationId xmlns:a16="http://schemas.microsoft.com/office/drawing/2014/main" id="{8C329EDE-8808-4547-9E7F-7416E0A06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6638" y="1954213"/>
              <a:ext cx="0" cy="3127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" name="Oval 287">
              <a:extLst>
                <a:ext uri="{FF2B5EF4-FFF2-40B4-BE49-F238E27FC236}">
                  <a16:creationId xmlns:a16="http://schemas.microsoft.com/office/drawing/2014/main" id="{A42675DC-CA61-47CD-A4CA-C1C3B01C6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0763" y="1885950"/>
              <a:ext cx="65088" cy="6667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5" name="Oval 288">
              <a:extLst>
                <a:ext uri="{FF2B5EF4-FFF2-40B4-BE49-F238E27FC236}">
                  <a16:creationId xmlns:a16="http://schemas.microsoft.com/office/drawing/2014/main" id="{1FCDC172-85AA-4233-A78B-8645CE094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5" y="1885950"/>
              <a:ext cx="66675" cy="6667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6" name="Line 289">
              <a:extLst>
                <a:ext uri="{FF2B5EF4-FFF2-40B4-BE49-F238E27FC236}">
                  <a16:creationId xmlns:a16="http://schemas.microsoft.com/office/drawing/2014/main" id="{DBC14903-B9F6-4A0B-98E4-948C5B4B2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10738" y="2070100"/>
              <a:ext cx="168275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7" name="Line 290">
              <a:extLst>
                <a:ext uri="{FF2B5EF4-FFF2-40B4-BE49-F238E27FC236}">
                  <a16:creationId xmlns:a16="http://schemas.microsoft.com/office/drawing/2014/main" id="{687E8984-3A52-4FC3-AF5C-1BB619A409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26638" y="2070100"/>
              <a:ext cx="1666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334C544-09A1-4144-A0DE-522A07D739A2}"/>
              </a:ext>
            </a:extLst>
          </p:cNvPr>
          <p:cNvGrpSpPr/>
          <p:nvPr/>
        </p:nvGrpSpPr>
        <p:grpSpPr>
          <a:xfrm>
            <a:off x="7598150" y="2480144"/>
            <a:ext cx="1920240" cy="2658641"/>
            <a:chOff x="4607300" y="2270594"/>
            <a:chExt cx="1920240" cy="2658641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596436" y="3710919"/>
              <a:ext cx="0" cy="342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562976" y="2270594"/>
              <a:ext cx="0" cy="457200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4607300" y="2729521"/>
              <a:ext cx="1920240" cy="365760"/>
            </a:xfrm>
            <a:prstGeom prst="roundRect">
              <a:avLst/>
            </a:prstGeom>
            <a:noFill/>
            <a:ln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  Membership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752920" y="3480217"/>
              <a:ext cx="1645920" cy="274320"/>
            </a:xfrm>
            <a:prstGeom prst="roundRect">
              <a:avLst/>
            </a:pr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Join Date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753474" y="4053819"/>
              <a:ext cx="1645920" cy="27432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Dependant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3" name="直接连接符 32"/>
            <p:cNvCxnSpPr>
              <a:cxnSpLocks/>
            </p:cNvCxnSpPr>
            <p:nvPr/>
          </p:nvCxnSpPr>
          <p:spPr>
            <a:xfrm>
              <a:off x="5572624" y="3718342"/>
              <a:ext cx="0" cy="335477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22" name="Freeform 322"/>
            <p:cNvSpPr>
              <a:spLocks noChangeAspect="1"/>
            </p:cNvSpPr>
            <p:nvPr/>
          </p:nvSpPr>
          <p:spPr>
            <a:xfrm>
              <a:off x="4854974" y="2789335"/>
              <a:ext cx="228600" cy="227288"/>
            </a:xfrm>
            <a:custGeom>
              <a:avLst/>
              <a:gdLst/>
              <a:ahLst/>
              <a:cxnLst>
                <a:cxn ang="0">
                  <a:pos x="239652" y="210523"/>
                </a:cxn>
                <a:cxn ang="0">
                  <a:pos x="161693" y="182772"/>
                </a:cxn>
                <a:cxn ang="0">
                  <a:pos x="188641" y="130142"/>
                </a:cxn>
                <a:cxn ang="0">
                  <a:pos x="188641" y="129185"/>
                </a:cxn>
                <a:cxn ang="0">
                  <a:pos x="195379" y="128228"/>
                </a:cxn>
                <a:cxn ang="0">
                  <a:pos x="203078" y="102391"/>
                </a:cxn>
                <a:cxn ang="0">
                  <a:pos x="197304" y="91865"/>
                </a:cxn>
                <a:cxn ang="0">
                  <a:pos x="197304" y="91865"/>
                </a:cxn>
                <a:cxn ang="0">
                  <a:pos x="197304" y="88994"/>
                </a:cxn>
                <a:cxn ang="0">
                  <a:pos x="196341" y="51674"/>
                </a:cxn>
                <a:cxn ang="0">
                  <a:pos x="176130" y="21052"/>
                </a:cxn>
                <a:cxn ang="0">
                  <a:pos x="137631" y="0"/>
                </a:cxn>
                <a:cxn ang="0">
                  <a:pos x="99133" y="21052"/>
                </a:cxn>
                <a:cxn ang="0">
                  <a:pos x="78921" y="51674"/>
                </a:cxn>
                <a:cxn ang="0">
                  <a:pos x="77959" y="88994"/>
                </a:cxn>
                <a:cxn ang="0">
                  <a:pos x="77959" y="91865"/>
                </a:cxn>
                <a:cxn ang="0">
                  <a:pos x="77959" y="91865"/>
                </a:cxn>
                <a:cxn ang="0">
                  <a:pos x="72184" y="102391"/>
                </a:cxn>
                <a:cxn ang="0">
                  <a:pos x="79884" y="128228"/>
                </a:cxn>
                <a:cxn ang="0">
                  <a:pos x="85659" y="129185"/>
                </a:cxn>
                <a:cxn ang="0">
                  <a:pos x="86621" y="130142"/>
                </a:cxn>
                <a:cxn ang="0">
                  <a:pos x="113570" y="182772"/>
                </a:cxn>
                <a:cxn ang="0">
                  <a:pos x="36573" y="210523"/>
                </a:cxn>
                <a:cxn ang="0">
                  <a:pos x="0" y="244972"/>
                </a:cxn>
                <a:cxn ang="0">
                  <a:pos x="0" y="274637"/>
                </a:cxn>
                <a:cxn ang="0">
                  <a:pos x="276225" y="274637"/>
                </a:cxn>
                <a:cxn ang="0">
                  <a:pos x="276225" y="244972"/>
                </a:cxn>
                <a:cxn ang="0">
                  <a:pos x="239652" y="210523"/>
                </a:cxn>
              </a:cxnLst>
              <a:rect l="0" t="0" r="0" b="0"/>
              <a:pathLst>
                <a:path w="287" h="287">
                  <a:moveTo>
                    <a:pt x="249" y="220"/>
                  </a:moveTo>
                  <a:cubicBezTo>
                    <a:pt x="230" y="212"/>
                    <a:pt x="208" y="196"/>
                    <a:pt x="168" y="191"/>
                  </a:cubicBezTo>
                  <a:cubicBezTo>
                    <a:pt x="180" y="181"/>
                    <a:pt x="186" y="162"/>
                    <a:pt x="196" y="136"/>
                  </a:cubicBezTo>
                  <a:cubicBezTo>
                    <a:pt x="196" y="136"/>
                    <a:pt x="196" y="135"/>
                    <a:pt x="196" y="135"/>
                  </a:cubicBezTo>
                  <a:cubicBezTo>
                    <a:pt x="199" y="135"/>
                    <a:pt x="201" y="135"/>
                    <a:pt x="203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5" y="96"/>
                    <a:pt x="205" y="96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4" y="54"/>
                  </a:cubicBezTo>
                  <a:cubicBezTo>
                    <a:pt x="200" y="39"/>
                    <a:pt x="194" y="26"/>
                    <a:pt x="183" y="22"/>
                  </a:cubicBezTo>
                  <a:cubicBezTo>
                    <a:pt x="169" y="16"/>
                    <a:pt x="149" y="0"/>
                    <a:pt x="143" y="0"/>
                  </a:cubicBezTo>
                  <a:cubicBezTo>
                    <a:pt x="135" y="0"/>
                    <a:pt x="115" y="16"/>
                    <a:pt x="103" y="22"/>
                  </a:cubicBezTo>
                  <a:cubicBezTo>
                    <a:pt x="93" y="27"/>
                    <a:pt x="86" y="39"/>
                    <a:pt x="82" y="54"/>
                  </a:cubicBezTo>
                  <a:cubicBezTo>
                    <a:pt x="79" y="64"/>
                    <a:pt x="81" y="82"/>
                    <a:pt x="81" y="93"/>
                  </a:cubicBezTo>
                  <a:cubicBezTo>
                    <a:pt x="81" y="94"/>
                    <a:pt x="81" y="95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75" y="95"/>
                    <a:pt x="75" y="107"/>
                  </a:cubicBezTo>
                  <a:cubicBezTo>
                    <a:pt x="75" y="115"/>
                    <a:pt x="78" y="131"/>
                    <a:pt x="83" y="134"/>
                  </a:cubicBezTo>
                  <a:cubicBezTo>
                    <a:pt x="85" y="135"/>
                    <a:pt x="87" y="135"/>
                    <a:pt x="89" y="135"/>
                  </a:cubicBezTo>
                  <a:cubicBezTo>
                    <a:pt x="89" y="135"/>
                    <a:pt x="90" y="136"/>
                    <a:pt x="90" y="136"/>
                  </a:cubicBezTo>
                  <a:cubicBezTo>
                    <a:pt x="100" y="163"/>
                    <a:pt x="105" y="182"/>
                    <a:pt x="118" y="191"/>
                  </a:cubicBezTo>
                  <a:cubicBezTo>
                    <a:pt x="78" y="196"/>
                    <a:pt x="56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7" y="287"/>
                    <a:pt x="287" y="287"/>
                    <a:pt x="287" y="287"/>
                  </a:cubicBezTo>
                  <a:cubicBezTo>
                    <a:pt x="287" y="256"/>
                    <a:pt x="287" y="256"/>
                    <a:pt x="287" y="256"/>
                  </a:cubicBezTo>
                  <a:cubicBezTo>
                    <a:pt x="287" y="256"/>
                    <a:pt x="287" y="237"/>
                    <a:pt x="249" y="220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" name="组合 82"/>
            <p:cNvGrpSpPr>
              <a:grpSpLocks noChangeAspect="1"/>
            </p:cNvGrpSpPr>
            <p:nvPr/>
          </p:nvGrpSpPr>
          <p:grpSpPr>
            <a:xfrm>
              <a:off x="4869994" y="3517010"/>
              <a:ext cx="157049" cy="182880"/>
              <a:chOff x="8816976" y="3130550"/>
              <a:chExt cx="241300" cy="280988"/>
            </a:xfrm>
            <a:solidFill>
              <a:schemeClr val="bg1"/>
            </a:solidFill>
          </p:grpSpPr>
          <p:sp>
            <p:nvSpPr>
              <p:cNvPr id="84" name="Freeform 45"/>
              <p:cNvSpPr/>
              <p:nvPr/>
            </p:nvSpPr>
            <p:spPr bwMode="auto">
              <a:xfrm>
                <a:off x="8926513" y="3232150"/>
                <a:ext cx="71438" cy="107950"/>
              </a:xfrm>
              <a:custGeom>
                <a:avLst/>
                <a:gdLst>
                  <a:gd name="T0" fmla="*/ 65 w 74"/>
                  <a:gd name="T1" fmla="*/ 111 h 113"/>
                  <a:gd name="T2" fmla="*/ 62 w 74"/>
                  <a:gd name="T3" fmla="*/ 113 h 113"/>
                  <a:gd name="T4" fmla="*/ 61 w 74"/>
                  <a:gd name="T5" fmla="*/ 113 h 113"/>
                  <a:gd name="T6" fmla="*/ 58 w 74"/>
                  <a:gd name="T7" fmla="*/ 113 h 113"/>
                  <a:gd name="T8" fmla="*/ 3 w 74"/>
                  <a:gd name="T9" fmla="*/ 75 h 113"/>
                  <a:gd name="T10" fmla="*/ 1 w 74"/>
                  <a:gd name="T11" fmla="*/ 74 h 113"/>
                  <a:gd name="T12" fmla="*/ 0 w 74"/>
                  <a:gd name="T13" fmla="*/ 71 h 113"/>
                  <a:gd name="T14" fmla="*/ 0 w 74"/>
                  <a:gd name="T15" fmla="*/ 5 h 113"/>
                  <a:gd name="T16" fmla="*/ 1 w 74"/>
                  <a:gd name="T17" fmla="*/ 1 h 113"/>
                  <a:gd name="T18" fmla="*/ 5 w 74"/>
                  <a:gd name="T19" fmla="*/ 0 h 113"/>
                  <a:gd name="T20" fmla="*/ 18 w 74"/>
                  <a:gd name="T21" fmla="*/ 0 h 113"/>
                  <a:gd name="T22" fmla="*/ 22 w 74"/>
                  <a:gd name="T23" fmla="*/ 1 h 113"/>
                  <a:gd name="T24" fmla="*/ 23 w 74"/>
                  <a:gd name="T25" fmla="*/ 5 h 113"/>
                  <a:gd name="T26" fmla="*/ 23 w 74"/>
                  <a:gd name="T27" fmla="*/ 61 h 113"/>
                  <a:gd name="T28" fmla="*/ 71 w 74"/>
                  <a:gd name="T29" fmla="*/ 93 h 113"/>
                  <a:gd name="T30" fmla="*/ 72 w 74"/>
                  <a:gd name="T31" fmla="*/ 100 h 113"/>
                  <a:gd name="T32" fmla="*/ 65 w 74"/>
                  <a:gd name="T33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3">
                    <a:moveTo>
                      <a:pt x="65" y="111"/>
                    </a:moveTo>
                    <a:cubicBezTo>
                      <a:pt x="65" y="112"/>
                      <a:pt x="64" y="113"/>
                      <a:pt x="62" y="113"/>
                    </a:cubicBezTo>
                    <a:cubicBezTo>
                      <a:pt x="62" y="113"/>
                      <a:pt x="62" y="113"/>
                      <a:pt x="61" y="113"/>
                    </a:cubicBezTo>
                    <a:cubicBezTo>
                      <a:pt x="60" y="113"/>
                      <a:pt x="59" y="113"/>
                      <a:pt x="58" y="11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2" y="75"/>
                      <a:pt x="1" y="74"/>
                    </a:cubicBezTo>
                    <a:cubicBezTo>
                      <a:pt x="0" y="73"/>
                      <a:pt x="0" y="72"/>
                      <a:pt x="0" y="7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1" y="0"/>
                      <a:pt x="22" y="1"/>
                    </a:cubicBezTo>
                    <a:cubicBezTo>
                      <a:pt x="23" y="2"/>
                      <a:pt x="23" y="3"/>
                      <a:pt x="23" y="5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3" y="94"/>
                      <a:pt x="74" y="98"/>
                      <a:pt x="72" y="100"/>
                    </a:cubicBezTo>
                    <a:lnTo>
                      <a:pt x="65" y="111"/>
                    </a:lnTo>
                    <a:close/>
                  </a:path>
                </a:pathLst>
              </a:custGeom>
              <a:grpFill/>
              <a:ln w="12700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Freeform 46"/>
              <p:cNvSpPr/>
              <p:nvPr/>
            </p:nvSpPr>
            <p:spPr bwMode="auto">
              <a:xfrm>
                <a:off x="8816976" y="3130550"/>
                <a:ext cx="107950" cy="87312"/>
              </a:xfrm>
              <a:custGeom>
                <a:avLst/>
                <a:gdLst>
                  <a:gd name="T0" fmla="*/ 113 w 113"/>
                  <a:gd name="T1" fmla="*/ 38 h 90"/>
                  <a:gd name="T2" fmla="*/ 100 w 113"/>
                  <a:gd name="T3" fmla="*/ 15 h 90"/>
                  <a:gd name="T4" fmla="*/ 40 w 113"/>
                  <a:gd name="T5" fmla="*/ 18 h 90"/>
                  <a:gd name="T6" fmla="*/ 7 w 113"/>
                  <a:gd name="T7" fmla="*/ 69 h 90"/>
                  <a:gd name="T8" fmla="*/ 19 w 113"/>
                  <a:gd name="T9" fmla="*/ 90 h 90"/>
                  <a:gd name="T10" fmla="*/ 113 w 113"/>
                  <a:gd name="T11" fmla="*/ 3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90">
                    <a:moveTo>
                      <a:pt x="113" y="38"/>
                    </a:moveTo>
                    <a:cubicBezTo>
                      <a:pt x="100" y="15"/>
                      <a:pt x="100" y="15"/>
                      <a:pt x="100" y="15"/>
                    </a:cubicBezTo>
                    <a:cubicBezTo>
                      <a:pt x="92" y="2"/>
                      <a:pt x="71" y="0"/>
                      <a:pt x="40" y="18"/>
                    </a:cubicBezTo>
                    <a:cubicBezTo>
                      <a:pt x="9" y="36"/>
                      <a:pt x="0" y="56"/>
                      <a:pt x="7" y="69"/>
                    </a:cubicBezTo>
                    <a:cubicBezTo>
                      <a:pt x="19" y="90"/>
                      <a:pt x="19" y="90"/>
                      <a:pt x="19" y="90"/>
                    </a:cubicBezTo>
                    <a:cubicBezTo>
                      <a:pt x="41" y="61"/>
                      <a:pt x="75" y="42"/>
                      <a:pt x="113" y="38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6" name="Freeform 47"/>
              <p:cNvSpPr/>
              <p:nvPr/>
            </p:nvSpPr>
            <p:spPr bwMode="auto">
              <a:xfrm>
                <a:off x="8950326" y="3130550"/>
                <a:ext cx="107950" cy="85725"/>
              </a:xfrm>
              <a:custGeom>
                <a:avLst/>
                <a:gdLst>
                  <a:gd name="T0" fmla="*/ 94 w 113"/>
                  <a:gd name="T1" fmla="*/ 89 h 89"/>
                  <a:gd name="T2" fmla="*/ 106 w 113"/>
                  <a:gd name="T3" fmla="*/ 69 h 89"/>
                  <a:gd name="T4" fmla="*/ 73 w 113"/>
                  <a:gd name="T5" fmla="*/ 18 h 89"/>
                  <a:gd name="T6" fmla="*/ 13 w 113"/>
                  <a:gd name="T7" fmla="*/ 15 h 89"/>
                  <a:gd name="T8" fmla="*/ 0 w 113"/>
                  <a:gd name="T9" fmla="*/ 38 h 89"/>
                  <a:gd name="T10" fmla="*/ 94 w 113"/>
                  <a:gd name="T1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89">
                    <a:moveTo>
                      <a:pt x="94" y="89"/>
                    </a:moveTo>
                    <a:cubicBezTo>
                      <a:pt x="106" y="69"/>
                      <a:pt x="106" y="69"/>
                      <a:pt x="106" y="69"/>
                    </a:cubicBezTo>
                    <a:cubicBezTo>
                      <a:pt x="113" y="56"/>
                      <a:pt x="104" y="36"/>
                      <a:pt x="73" y="18"/>
                    </a:cubicBezTo>
                    <a:cubicBezTo>
                      <a:pt x="42" y="0"/>
                      <a:pt x="21" y="2"/>
                      <a:pt x="13" y="1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38" y="41"/>
                      <a:pt x="71" y="61"/>
                      <a:pt x="94" y="89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Freeform 48"/>
              <p:cNvSpPr>
                <a:spLocks noEditPoints="1"/>
              </p:cNvSpPr>
              <p:nvPr/>
            </p:nvSpPr>
            <p:spPr bwMode="auto">
              <a:xfrm>
                <a:off x="8821738" y="3179763"/>
                <a:ext cx="231775" cy="231775"/>
              </a:xfrm>
              <a:custGeom>
                <a:avLst/>
                <a:gdLst>
                  <a:gd name="T0" fmla="*/ 121 w 242"/>
                  <a:gd name="T1" fmla="*/ 0 h 242"/>
                  <a:gd name="T2" fmla="*/ 0 w 242"/>
                  <a:gd name="T3" fmla="*/ 121 h 242"/>
                  <a:gd name="T4" fmla="*/ 121 w 242"/>
                  <a:gd name="T5" fmla="*/ 242 h 242"/>
                  <a:gd name="T6" fmla="*/ 242 w 242"/>
                  <a:gd name="T7" fmla="*/ 121 h 242"/>
                  <a:gd name="T8" fmla="*/ 121 w 242"/>
                  <a:gd name="T9" fmla="*/ 0 h 242"/>
                  <a:gd name="T10" fmla="*/ 121 w 242"/>
                  <a:gd name="T11" fmla="*/ 212 h 242"/>
                  <a:gd name="T12" fmla="*/ 30 w 242"/>
                  <a:gd name="T13" fmla="*/ 121 h 242"/>
                  <a:gd name="T14" fmla="*/ 121 w 242"/>
                  <a:gd name="T15" fmla="*/ 30 h 242"/>
                  <a:gd name="T16" fmla="*/ 212 w 242"/>
                  <a:gd name="T17" fmla="*/ 121 h 242"/>
                  <a:gd name="T18" fmla="*/ 121 w 242"/>
                  <a:gd name="T19" fmla="*/ 21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2" h="242">
                    <a:moveTo>
                      <a:pt x="121" y="0"/>
                    </a:moveTo>
                    <a:cubicBezTo>
                      <a:pt x="54" y="0"/>
                      <a:pt x="0" y="54"/>
                      <a:pt x="0" y="121"/>
                    </a:cubicBezTo>
                    <a:cubicBezTo>
                      <a:pt x="0" y="188"/>
                      <a:pt x="54" y="242"/>
                      <a:pt x="121" y="242"/>
                    </a:cubicBezTo>
                    <a:cubicBezTo>
                      <a:pt x="188" y="242"/>
                      <a:pt x="242" y="188"/>
                      <a:pt x="242" y="121"/>
                    </a:cubicBezTo>
                    <a:cubicBezTo>
                      <a:pt x="242" y="54"/>
                      <a:pt x="188" y="0"/>
                      <a:pt x="121" y="0"/>
                    </a:cubicBezTo>
                    <a:close/>
                    <a:moveTo>
                      <a:pt x="121" y="212"/>
                    </a:moveTo>
                    <a:cubicBezTo>
                      <a:pt x="71" y="212"/>
                      <a:pt x="30" y="171"/>
                      <a:pt x="30" y="121"/>
                    </a:cubicBezTo>
                    <a:cubicBezTo>
                      <a:pt x="30" y="71"/>
                      <a:pt x="71" y="30"/>
                      <a:pt x="121" y="30"/>
                    </a:cubicBezTo>
                    <a:cubicBezTo>
                      <a:pt x="171" y="30"/>
                      <a:pt x="212" y="71"/>
                      <a:pt x="212" y="121"/>
                    </a:cubicBezTo>
                    <a:cubicBezTo>
                      <a:pt x="212" y="171"/>
                      <a:pt x="171" y="212"/>
                      <a:pt x="121" y="212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8" name="Freeform 49"/>
              <p:cNvSpPr/>
              <p:nvPr/>
            </p:nvSpPr>
            <p:spPr bwMode="auto">
              <a:xfrm>
                <a:off x="8926513" y="3232150"/>
                <a:ext cx="71438" cy="107950"/>
              </a:xfrm>
              <a:custGeom>
                <a:avLst/>
                <a:gdLst>
                  <a:gd name="T0" fmla="*/ 71 w 74"/>
                  <a:gd name="T1" fmla="*/ 93 h 113"/>
                  <a:gd name="T2" fmla="*/ 23 w 74"/>
                  <a:gd name="T3" fmla="*/ 61 h 113"/>
                  <a:gd name="T4" fmla="*/ 23 w 74"/>
                  <a:gd name="T5" fmla="*/ 5 h 113"/>
                  <a:gd name="T6" fmla="*/ 22 w 74"/>
                  <a:gd name="T7" fmla="*/ 1 h 113"/>
                  <a:gd name="T8" fmla="*/ 18 w 74"/>
                  <a:gd name="T9" fmla="*/ 0 h 113"/>
                  <a:gd name="T10" fmla="*/ 5 w 74"/>
                  <a:gd name="T11" fmla="*/ 0 h 113"/>
                  <a:gd name="T12" fmla="*/ 1 w 74"/>
                  <a:gd name="T13" fmla="*/ 1 h 113"/>
                  <a:gd name="T14" fmla="*/ 0 w 74"/>
                  <a:gd name="T15" fmla="*/ 5 h 113"/>
                  <a:gd name="T16" fmla="*/ 0 w 74"/>
                  <a:gd name="T17" fmla="*/ 71 h 113"/>
                  <a:gd name="T18" fmla="*/ 1 w 74"/>
                  <a:gd name="T19" fmla="*/ 74 h 113"/>
                  <a:gd name="T20" fmla="*/ 3 w 74"/>
                  <a:gd name="T21" fmla="*/ 75 h 113"/>
                  <a:gd name="T22" fmla="*/ 58 w 74"/>
                  <a:gd name="T23" fmla="*/ 113 h 113"/>
                  <a:gd name="T24" fmla="*/ 61 w 74"/>
                  <a:gd name="T25" fmla="*/ 113 h 113"/>
                  <a:gd name="T26" fmla="*/ 62 w 74"/>
                  <a:gd name="T27" fmla="*/ 113 h 113"/>
                  <a:gd name="T28" fmla="*/ 65 w 74"/>
                  <a:gd name="T29" fmla="*/ 111 h 113"/>
                  <a:gd name="T30" fmla="*/ 72 w 74"/>
                  <a:gd name="T31" fmla="*/ 100 h 113"/>
                  <a:gd name="T32" fmla="*/ 71 w 74"/>
                  <a:gd name="T33" fmla="*/ 9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3">
                    <a:moveTo>
                      <a:pt x="71" y="93"/>
                    </a:move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3"/>
                      <a:pt x="23" y="2"/>
                      <a:pt x="22" y="1"/>
                    </a:cubicBezTo>
                    <a:cubicBezTo>
                      <a:pt x="21" y="0"/>
                      <a:pt x="19" y="0"/>
                      <a:pt x="1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3"/>
                      <a:pt x="1" y="74"/>
                    </a:cubicBezTo>
                    <a:cubicBezTo>
                      <a:pt x="2" y="75"/>
                      <a:pt x="2" y="75"/>
                      <a:pt x="3" y="75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59" y="113"/>
                      <a:pt x="60" y="113"/>
                      <a:pt x="61" y="113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4" y="113"/>
                      <a:pt x="65" y="112"/>
                      <a:pt x="65" y="111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4" y="98"/>
                      <a:pt x="73" y="94"/>
                      <a:pt x="71" y="93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cxnSp>
          <p:nvCxnSpPr>
            <p:cNvPr id="108" name="直接连接符 32">
              <a:extLst>
                <a:ext uri="{FF2B5EF4-FFF2-40B4-BE49-F238E27FC236}">
                  <a16:creationId xmlns:a16="http://schemas.microsoft.com/office/drawing/2014/main" id="{F327E972-2ED1-4323-8F21-3C684405FF5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5567420" y="3095281"/>
              <a:ext cx="0" cy="384936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56A0716-8C71-4211-93DD-F84CA6463DA3}"/>
                </a:ext>
              </a:extLst>
            </p:cNvPr>
            <p:cNvGrpSpPr/>
            <p:nvPr/>
          </p:nvGrpSpPr>
          <p:grpSpPr>
            <a:xfrm>
              <a:off x="4861959" y="4113202"/>
              <a:ext cx="251460" cy="182880"/>
              <a:chOff x="4871484" y="3351720"/>
              <a:chExt cx="251460" cy="174473"/>
            </a:xfrm>
          </p:grpSpPr>
          <p:sp>
            <p:nvSpPr>
              <p:cNvPr id="205" name="Freeform 322">
                <a:extLst>
                  <a:ext uri="{FF2B5EF4-FFF2-40B4-BE49-F238E27FC236}">
                    <a16:creationId xmlns:a16="http://schemas.microsoft.com/office/drawing/2014/main" id="{55375967-138E-4BB1-BF9E-54575630BB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1484" y="3351720"/>
                <a:ext cx="137160" cy="136373"/>
              </a:xfrm>
              <a:custGeom>
                <a:avLst/>
                <a:gdLst/>
                <a:ahLst/>
                <a:cxnLst>
                  <a:cxn ang="0">
                    <a:pos x="239652" y="210523"/>
                  </a:cxn>
                  <a:cxn ang="0">
                    <a:pos x="161693" y="182772"/>
                  </a:cxn>
                  <a:cxn ang="0">
                    <a:pos x="188641" y="130142"/>
                  </a:cxn>
                  <a:cxn ang="0">
                    <a:pos x="188641" y="129185"/>
                  </a:cxn>
                  <a:cxn ang="0">
                    <a:pos x="195379" y="128228"/>
                  </a:cxn>
                  <a:cxn ang="0">
                    <a:pos x="203078" y="102391"/>
                  </a:cxn>
                  <a:cxn ang="0">
                    <a:pos x="197304" y="91865"/>
                  </a:cxn>
                  <a:cxn ang="0">
                    <a:pos x="197304" y="91865"/>
                  </a:cxn>
                  <a:cxn ang="0">
                    <a:pos x="197304" y="88994"/>
                  </a:cxn>
                  <a:cxn ang="0">
                    <a:pos x="196341" y="51674"/>
                  </a:cxn>
                  <a:cxn ang="0">
                    <a:pos x="176130" y="21052"/>
                  </a:cxn>
                  <a:cxn ang="0">
                    <a:pos x="137631" y="0"/>
                  </a:cxn>
                  <a:cxn ang="0">
                    <a:pos x="99133" y="21052"/>
                  </a:cxn>
                  <a:cxn ang="0">
                    <a:pos x="78921" y="51674"/>
                  </a:cxn>
                  <a:cxn ang="0">
                    <a:pos x="77959" y="88994"/>
                  </a:cxn>
                  <a:cxn ang="0">
                    <a:pos x="77959" y="91865"/>
                  </a:cxn>
                  <a:cxn ang="0">
                    <a:pos x="77959" y="91865"/>
                  </a:cxn>
                  <a:cxn ang="0">
                    <a:pos x="72184" y="102391"/>
                  </a:cxn>
                  <a:cxn ang="0">
                    <a:pos x="79884" y="128228"/>
                  </a:cxn>
                  <a:cxn ang="0">
                    <a:pos x="85659" y="129185"/>
                  </a:cxn>
                  <a:cxn ang="0">
                    <a:pos x="86621" y="130142"/>
                  </a:cxn>
                  <a:cxn ang="0">
                    <a:pos x="113570" y="182772"/>
                  </a:cxn>
                  <a:cxn ang="0">
                    <a:pos x="36573" y="210523"/>
                  </a:cxn>
                  <a:cxn ang="0">
                    <a:pos x="0" y="244972"/>
                  </a:cxn>
                  <a:cxn ang="0">
                    <a:pos x="0" y="274637"/>
                  </a:cxn>
                  <a:cxn ang="0">
                    <a:pos x="276225" y="274637"/>
                  </a:cxn>
                  <a:cxn ang="0">
                    <a:pos x="276225" y="244972"/>
                  </a:cxn>
                  <a:cxn ang="0">
                    <a:pos x="239652" y="210523"/>
                  </a:cxn>
                </a:cxnLst>
                <a:rect l="0" t="0" r="0" b="0"/>
                <a:pathLst>
                  <a:path w="287" h="287">
                    <a:moveTo>
                      <a:pt x="249" y="220"/>
                    </a:moveTo>
                    <a:cubicBezTo>
                      <a:pt x="230" y="212"/>
                      <a:pt x="208" y="196"/>
                      <a:pt x="168" y="191"/>
                    </a:cubicBezTo>
                    <a:cubicBezTo>
                      <a:pt x="180" y="181"/>
                      <a:pt x="186" y="162"/>
                      <a:pt x="196" y="136"/>
                    </a:cubicBezTo>
                    <a:cubicBezTo>
                      <a:pt x="196" y="136"/>
                      <a:pt x="196" y="135"/>
                      <a:pt x="196" y="135"/>
                    </a:cubicBezTo>
                    <a:cubicBezTo>
                      <a:pt x="199" y="135"/>
                      <a:pt x="201" y="135"/>
                      <a:pt x="203" y="134"/>
                    </a:cubicBezTo>
                    <a:cubicBezTo>
                      <a:pt x="208" y="131"/>
                      <a:pt x="211" y="115"/>
                      <a:pt x="211" y="107"/>
                    </a:cubicBezTo>
                    <a:cubicBezTo>
                      <a:pt x="211" y="95"/>
                      <a:pt x="205" y="96"/>
                      <a:pt x="205" y="96"/>
                    </a:cubicBezTo>
                    <a:cubicBezTo>
                      <a:pt x="205" y="96"/>
                      <a:pt x="205" y="96"/>
                      <a:pt x="205" y="96"/>
                    </a:cubicBezTo>
                    <a:cubicBezTo>
                      <a:pt x="205" y="95"/>
                      <a:pt x="205" y="94"/>
                      <a:pt x="205" y="93"/>
                    </a:cubicBezTo>
                    <a:cubicBezTo>
                      <a:pt x="205" y="83"/>
                      <a:pt x="207" y="64"/>
                      <a:pt x="204" y="54"/>
                    </a:cubicBezTo>
                    <a:cubicBezTo>
                      <a:pt x="200" y="39"/>
                      <a:pt x="194" y="26"/>
                      <a:pt x="183" y="22"/>
                    </a:cubicBezTo>
                    <a:cubicBezTo>
                      <a:pt x="169" y="16"/>
                      <a:pt x="149" y="0"/>
                      <a:pt x="143" y="0"/>
                    </a:cubicBezTo>
                    <a:cubicBezTo>
                      <a:pt x="135" y="0"/>
                      <a:pt x="115" y="16"/>
                      <a:pt x="103" y="22"/>
                    </a:cubicBezTo>
                    <a:cubicBezTo>
                      <a:pt x="93" y="27"/>
                      <a:pt x="86" y="39"/>
                      <a:pt x="82" y="54"/>
                    </a:cubicBezTo>
                    <a:cubicBezTo>
                      <a:pt x="79" y="64"/>
                      <a:pt x="81" y="82"/>
                      <a:pt x="81" y="93"/>
                    </a:cubicBezTo>
                    <a:cubicBezTo>
                      <a:pt x="81" y="94"/>
                      <a:pt x="81" y="95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75" y="95"/>
                      <a:pt x="75" y="107"/>
                    </a:cubicBezTo>
                    <a:cubicBezTo>
                      <a:pt x="75" y="115"/>
                      <a:pt x="78" y="131"/>
                      <a:pt x="83" y="134"/>
                    </a:cubicBezTo>
                    <a:cubicBezTo>
                      <a:pt x="85" y="135"/>
                      <a:pt x="87" y="135"/>
                      <a:pt x="89" y="135"/>
                    </a:cubicBezTo>
                    <a:cubicBezTo>
                      <a:pt x="89" y="135"/>
                      <a:pt x="90" y="136"/>
                      <a:pt x="90" y="136"/>
                    </a:cubicBezTo>
                    <a:cubicBezTo>
                      <a:pt x="100" y="163"/>
                      <a:pt x="105" y="182"/>
                      <a:pt x="118" y="191"/>
                    </a:cubicBezTo>
                    <a:cubicBezTo>
                      <a:pt x="78" y="196"/>
                      <a:pt x="56" y="212"/>
                      <a:pt x="38" y="220"/>
                    </a:cubicBezTo>
                    <a:cubicBezTo>
                      <a:pt x="0" y="237"/>
                      <a:pt x="0" y="256"/>
                      <a:pt x="0" y="256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287" y="287"/>
                      <a:pt x="287" y="287"/>
                      <a:pt x="287" y="287"/>
                    </a:cubicBezTo>
                    <a:cubicBezTo>
                      <a:pt x="287" y="256"/>
                      <a:pt x="287" y="256"/>
                      <a:pt x="287" y="256"/>
                    </a:cubicBezTo>
                    <a:cubicBezTo>
                      <a:pt x="287" y="256"/>
                      <a:pt x="287" y="237"/>
                      <a:pt x="249" y="22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322">
                <a:extLst>
                  <a:ext uri="{FF2B5EF4-FFF2-40B4-BE49-F238E27FC236}">
                    <a16:creationId xmlns:a16="http://schemas.microsoft.com/office/drawing/2014/main" id="{4450A6A7-A970-4FE2-89AA-C91A20D5C2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85784" y="3389820"/>
                <a:ext cx="137160" cy="136373"/>
              </a:xfrm>
              <a:custGeom>
                <a:avLst/>
                <a:gdLst/>
                <a:ahLst/>
                <a:cxnLst>
                  <a:cxn ang="0">
                    <a:pos x="239652" y="210523"/>
                  </a:cxn>
                  <a:cxn ang="0">
                    <a:pos x="161693" y="182772"/>
                  </a:cxn>
                  <a:cxn ang="0">
                    <a:pos x="188641" y="130142"/>
                  </a:cxn>
                  <a:cxn ang="0">
                    <a:pos x="188641" y="129185"/>
                  </a:cxn>
                  <a:cxn ang="0">
                    <a:pos x="195379" y="128228"/>
                  </a:cxn>
                  <a:cxn ang="0">
                    <a:pos x="203078" y="102391"/>
                  </a:cxn>
                  <a:cxn ang="0">
                    <a:pos x="197304" y="91865"/>
                  </a:cxn>
                  <a:cxn ang="0">
                    <a:pos x="197304" y="91865"/>
                  </a:cxn>
                  <a:cxn ang="0">
                    <a:pos x="197304" y="88994"/>
                  </a:cxn>
                  <a:cxn ang="0">
                    <a:pos x="196341" y="51674"/>
                  </a:cxn>
                  <a:cxn ang="0">
                    <a:pos x="176130" y="21052"/>
                  </a:cxn>
                  <a:cxn ang="0">
                    <a:pos x="137631" y="0"/>
                  </a:cxn>
                  <a:cxn ang="0">
                    <a:pos x="99133" y="21052"/>
                  </a:cxn>
                  <a:cxn ang="0">
                    <a:pos x="78921" y="51674"/>
                  </a:cxn>
                  <a:cxn ang="0">
                    <a:pos x="77959" y="88994"/>
                  </a:cxn>
                  <a:cxn ang="0">
                    <a:pos x="77959" y="91865"/>
                  </a:cxn>
                  <a:cxn ang="0">
                    <a:pos x="77959" y="91865"/>
                  </a:cxn>
                  <a:cxn ang="0">
                    <a:pos x="72184" y="102391"/>
                  </a:cxn>
                  <a:cxn ang="0">
                    <a:pos x="79884" y="128228"/>
                  </a:cxn>
                  <a:cxn ang="0">
                    <a:pos x="85659" y="129185"/>
                  </a:cxn>
                  <a:cxn ang="0">
                    <a:pos x="86621" y="130142"/>
                  </a:cxn>
                  <a:cxn ang="0">
                    <a:pos x="113570" y="182772"/>
                  </a:cxn>
                  <a:cxn ang="0">
                    <a:pos x="36573" y="210523"/>
                  </a:cxn>
                  <a:cxn ang="0">
                    <a:pos x="0" y="244972"/>
                  </a:cxn>
                  <a:cxn ang="0">
                    <a:pos x="0" y="274637"/>
                  </a:cxn>
                  <a:cxn ang="0">
                    <a:pos x="276225" y="274637"/>
                  </a:cxn>
                  <a:cxn ang="0">
                    <a:pos x="276225" y="244972"/>
                  </a:cxn>
                  <a:cxn ang="0">
                    <a:pos x="239652" y="210523"/>
                  </a:cxn>
                </a:cxnLst>
                <a:rect l="0" t="0" r="0" b="0"/>
                <a:pathLst>
                  <a:path w="287" h="287">
                    <a:moveTo>
                      <a:pt x="249" y="220"/>
                    </a:moveTo>
                    <a:cubicBezTo>
                      <a:pt x="230" y="212"/>
                      <a:pt x="208" y="196"/>
                      <a:pt x="168" y="191"/>
                    </a:cubicBezTo>
                    <a:cubicBezTo>
                      <a:pt x="180" y="181"/>
                      <a:pt x="186" y="162"/>
                      <a:pt x="196" y="136"/>
                    </a:cubicBezTo>
                    <a:cubicBezTo>
                      <a:pt x="196" y="136"/>
                      <a:pt x="196" y="135"/>
                      <a:pt x="196" y="135"/>
                    </a:cubicBezTo>
                    <a:cubicBezTo>
                      <a:pt x="199" y="135"/>
                      <a:pt x="201" y="135"/>
                      <a:pt x="203" y="134"/>
                    </a:cubicBezTo>
                    <a:cubicBezTo>
                      <a:pt x="208" y="131"/>
                      <a:pt x="211" y="115"/>
                      <a:pt x="211" y="107"/>
                    </a:cubicBezTo>
                    <a:cubicBezTo>
                      <a:pt x="211" y="95"/>
                      <a:pt x="205" y="96"/>
                      <a:pt x="205" y="96"/>
                    </a:cubicBezTo>
                    <a:cubicBezTo>
                      <a:pt x="205" y="96"/>
                      <a:pt x="205" y="96"/>
                      <a:pt x="205" y="96"/>
                    </a:cubicBezTo>
                    <a:cubicBezTo>
                      <a:pt x="205" y="95"/>
                      <a:pt x="205" y="94"/>
                      <a:pt x="205" y="93"/>
                    </a:cubicBezTo>
                    <a:cubicBezTo>
                      <a:pt x="205" y="83"/>
                      <a:pt x="207" y="64"/>
                      <a:pt x="204" y="54"/>
                    </a:cubicBezTo>
                    <a:cubicBezTo>
                      <a:pt x="200" y="39"/>
                      <a:pt x="194" y="26"/>
                      <a:pt x="183" y="22"/>
                    </a:cubicBezTo>
                    <a:cubicBezTo>
                      <a:pt x="169" y="16"/>
                      <a:pt x="149" y="0"/>
                      <a:pt x="143" y="0"/>
                    </a:cubicBezTo>
                    <a:cubicBezTo>
                      <a:pt x="135" y="0"/>
                      <a:pt x="115" y="16"/>
                      <a:pt x="103" y="22"/>
                    </a:cubicBezTo>
                    <a:cubicBezTo>
                      <a:pt x="93" y="27"/>
                      <a:pt x="86" y="39"/>
                      <a:pt x="82" y="54"/>
                    </a:cubicBezTo>
                    <a:cubicBezTo>
                      <a:pt x="79" y="64"/>
                      <a:pt x="81" y="82"/>
                      <a:pt x="81" y="93"/>
                    </a:cubicBezTo>
                    <a:cubicBezTo>
                      <a:pt x="81" y="94"/>
                      <a:pt x="81" y="95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75" y="95"/>
                      <a:pt x="75" y="107"/>
                    </a:cubicBezTo>
                    <a:cubicBezTo>
                      <a:pt x="75" y="115"/>
                      <a:pt x="78" y="131"/>
                      <a:pt x="83" y="134"/>
                    </a:cubicBezTo>
                    <a:cubicBezTo>
                      <a:pt x="85" y="135"/>
                      <a:pt x="87" y="135"/>
                      <a:pt x="89" y="135"/>
                    </a:cubicBezTo>
                    <a:cubicBezTo>
                      <a:pt x="89" y="135"/>
                      <a:pt x="90" y="136"/>
                      <a:pt x="90" y="136"/>
                    </a:cubicBezTo>
                    <a:cubicBezTo>
                      <a:pt x="100" y="163"/>
                      <a:pt x="105" y="182"/>
                      <a:pt x="118" y="191"/>
                    </a:cubicBezTo>
                    <a:cubicBezTo>
                      <a:pt x="78" y="196"/>
                      <a:pt x="56" y="212"/>
                      <a:pt x="38" y="220"/>
                    </a:cubicBezTo>
                    <a:cubicBezTo>
                      <a:pt x="0" y="237"/>
                      <a:pt x="0" y="256"/>
                      <a:pt x="0" y="256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287" y="287"/>
                      <a:pt x="287" y="287"/>
                      <a:pt x="287" y="287"/>
                    </a:cubicBezTo>
                    <a:cubicBezTo>
                      <a:pt x="287" y="256"/>
                      <a:pt x="287" y="256"/>
                      <a:pt x="287" y="256"/>
                    </a:cubicBezTo>
                    <a:cubicBezTo>
                      <a:pt x="287" y="256"/>
                      <a:pt x="287" y="237"/>
                      <a:pt x="249" y="22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4" name="直接连接符 7">
              <a:extLst>
                <a:ext uri="{FF2B5EF4-FFF2-40B4-BE49-F238E27FC236}">
                  <a16:creationId xmlns:a16="http://schemas.microsoft.com/office/drawing/2014/main" id="{25B5D0B6-DDD9-436C-B310-920F3047A36B}"/>
                </a:ext>
              </a:extLst>
            </p:cNvPr>
            <p:cNvCxnSpPr/>
            <p:nvPr/>
          </p:nvCxnSpPr>
          <p:spPr>
            <a:xfrm>
              <a:off x="5595882" y="4312015"/>
              <a:ext cx="0" cy="342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椭圆 30">
              <a:extLst>
                <a:ext uri="{FF2B5EF4-FFF2-40B4-BE49-F238E27FC236}">
                  <a16:creationId xmlns:a16="http://schemas.microsoft.com/office/drawing/2014/main" id="{C72FF28F-2B69-4A86-B66A-869723E03A1B}"/>
                </a:ext>
              </a:extLst>
            </p:cNvPr>
            <p:cNvSpPr/>
            <p:nvPr/>
          </p:nvSpPr>
          <p:spPr>
            <a:xfrm>
              <a:off x="4752920" y="4654915"/>
              <a:ext cx="1645920" cy="27432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Youngest DOB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26" name="直接连接符 32">
              <a:extLst>
                <a:ext uri="{FF2B5EF4-FFF2-40B4-BE49-F238E27FC236}">
                  <a16:creationId xmlns:a16="http://schemas.microsoft.com/office/drawing/2014/main" id="{39EA032D-F3DA-44BF-8FCC-940946535FB6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70" y="4319438"/>
              <a:ext cx="0" cy="335477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02CD7F-948F-4653-993A-189467373A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61959" y="4696649"/>
              <a:ext cx="182880" cy="182880"/>
              <a:chOff x="6783388" y="2852738"/>
              <a:chExt cx="379413" cy="379413"/>
            </a:xfrm>
          </p:grpSpPr>
          <p:sp>
            <p:nvSpPr>
              <p:cNvPr id="208" name="Line 150">
                <a:extLst>
                  <a:ext uri="{FF2B5EF4-FFF2-40B4-BE49-F238E27FC236}">
                    <a16:creationId xmlns:a16="http://schemas.microsoft.com/office/drawing/2014/main" id="{03EB9466-65D5-4955-A921-CE1261D07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75" y="3017838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9" name="Line 151">
                <a:extLst>
                  <a:ext uri="{FF2B5EF4-FFF2-40B4-BE49-F238E27FC236}">
                    <a16:creationId xmlns:a16="http://schemas.microsoft.com/office/drawing/2014/main" id="{44528C9E-3B4B-48B1-996F-236D637FF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64375" y="3017838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0" name="Line 152">
                <a:extLst>
                  <a:ext uri="{FF2B5EF4-FFF2-40B4-BE49-F238E27FC236}">
                    <a16:creationId xmlns:a16="http://schemas.microsoft.com/office/drawing/2014/main" id="{3935A298-CF4D-48D0-896E-5BDE77176D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32600" y="3116263"/>
                <a:ext cx="50800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1" name="Line 153">
                <a:extLst>
                  <a:ext uri="{FF2B5EF4-FFF2-40B4-BE49-F238E27FC236}">
                    <a16:creationId xmlns:a16="http://schemas.microsoft.com/office/drawing/2014/main" id="{AD5B62FE-1B98-44B8-87E0-F498A3136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2600" y="3116263"/>
                <a:ext cx="50800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2" name="Line 154">
                <a:extLst>
                  <a:ext uri="{FF2B5EF4-FFF2-40B4-BE49-F238E27FC236}">
                    <a16:creationId xmlns:a16="http://schemas.microsoft.com/office/drawing/2014/main" id="{AFC3043E-A794-413F-B367-CA42B9CF6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48488" y="3116263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3" name="Line 155">
                <a:extLst>
                  <a:ext uri="{FF2B5EF4-FFF2-40B4-BE49-F238E27FC236}">
                    <a16:creationId xmlns:a16="http://schemas.microsoft.com/office/drawing/2014/main" id="{EFB61022-8141-4E65-B9C9-0FC62AD9C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8488" y="3116263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4" name="Line 156">
                <a:extLst>
                  <a:ext uri="{FF2B5EF4-FFF2-40B4-BE49-F238E27FC236}">
                    <a16:creationId xmlns:a16="http://schemas.microsoft.com/office/drawing/2014/main" id="{B36F59F1-497E-4679-966A-75E61DA6B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48488" y="3017838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5" name="Line 157">
                <a:extLst>
                  <a:ext uri="{FF2B5EF4-FFF2-40B4-BE49-F238E27FC236}">
                    <a16:creationId xmlns:a16="http://schemas.microsoft.com/office/drawing/2014/main" id="{93C4B504-5D34-49D6-B937-9A5C376AE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3888" y="3041650"/>
                <a:ext cx="23813" cy="2540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6" name="Freeform 158">
                <a:extLst>
                  <a:ext uri="{FF2B5EF4-FFF2-40B4-BE49-F238E27FC236}">
                    <a16:creationId xmlns:a16="http://schemas.microsoft.com/office/drawing/2014/main" id="{E5BFBDBF-0975-4790-8EDA-B675646E12D6}"/>
                  </a:ext>
                </a:extLst>
              </p:cNvPr>
              <p:cNvSpPr/>
              <p:nvPr/>
            </p:nvSpPr>
            <p:spPr bwMode="auto">
              <a:xfrm>
                <a:off x="7046913" y="2852738"/>
                <a:ext cx="33338" cy="98425"/>
              </a:xfrm>
              <a:custGeom>
                <a:avLst/>
                <a:gdLst>
                  <a:gd name="T0" fmla="*/ 0 w 16"/>
                  <a:gd name="T1" fmla="*/ 40 h 48"/>
                  <a:gd name="T2" fmla="*/ 8 w 16"/>
                  <a:gd name="T3" fmla="*/ 48 h 48"/>
                  <a:gd name="T4" fmla="*/ 16 w 16"/>
                  <a:gd name="T5" fmla="*/ 40 h 48"/>
                  <a:gd name="T6" fmla="*/ 16 w 16"/>
                  <a:gd name="T7" fmla="*/ 8 h 48"/>
                  <a:gd name="T8" fmla="*/ 8 w 16"/>
                  <a:gd name="T9" fmla="*/ 0 h 48"/>
                  <a:gd name="T10" fmla="*/ 0 w 16"/>
                  <a:gd name="T11" fmla="*/ 8 h 48"/>
                  <a:gd name="T12" fmla="*/ 0 w 16"/>
                  <a:gd name="T1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8">
                    <a:moveTo>
                      <a:pt x="0" y="40"/>
                    </a:moveTo>
                    <a:cubicBezTo>
                      <a:pt x="0" y="44"/>
                      <a:pt x="4" y="48"/>
                      <a:pt x="8" y="48"/>
                    </a:cubicBezTo>
                    <a:cubicBezTo>
                      <a:pt x="13" y="48"/>
                      <a:pt x="16" y="44"/>
                      <a:pt x="16" y="40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lnTo>
                      <a:pt x="0" y="40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7" name="Line 159">
                <a:extLst>
                  <a:ext uri="{FF2B5EF4-FFF2-40B4-BE49-F238E27FC236}">
                    <a16:creationId xmlns:a16="http://schemas.microsoft.com/office/drawing/2014/main" id="{7E4F576B-3A6F-4827-8346-F64959376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13575" y="2900363"/>
                <a:ext cx="33338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8" name="Freeform 160">
                <a:extLst>
                  <a:ext uri="{FF2B5EF4-FFF2-40B4-BE49-F238E27FC236}">
                    <a16:creationId xmlns:a16="http://schemas.microsoft.com/office/drawing/2014/main" id="{9226AEB0-D912-4B70-BD24-09344A08E961}"/>
                  </a:ext>
                </a:extLst>
              </p:cNvPr>
              <p:cNvSpPr/>
              <p:nvPr/>
            </p:nvSpPr>
            <p:spPr bwMode="auto">
              <a:xfrm>
                <a:off x="6783388" y="2900363"/>
                <a:ext cx="379413" cy="331788"/>
              </a:xfrm>
              <a:custGeom>
                <a:avLst/>
                <a:gdLst>
                  <a:gd name="T0" fmla="*/ 341 w 436"/>
                  <a:gd name="T1" fmla="*/ 0 h 379"/>
                  <a:gd name="T2" fmla="*/ 436 w 436"/>
                  <a:gd name="T3" fmla="*/ 0 h 379"/>
                  <a:gd name="T4" fmla="*/ 436 w 436"/>
                  <a:gd name="T5" fmla="*/ 379 h 379"/>
                  <a:gd name="T6" fmla="*/ 436 w 436"/>
                  <a:gd name="T7" fmla="*/ 379 h 379"/>
                  <a:gd name="T8" fmla="*/ 0 w 436"/>
                  <a:gd name="T9" fmla="*/ 379 h 379"/>
                  <a:gd name="T10" fmla="*/ 0 w 436"/>
                  <a:gd name="T11" fmla="*/ 17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6" h="379">
                    <a:moveTo>
                      <a:pt x="341" y="0"/>
                    </a:moveTo>
                    <a:lnTo>
                      <a:pt x="436" y="0"/>
                    </a:lnTo>
                    <a:lnTo>
                      <a:pt x="436" y="379"/>
                    </a:lnTo>
                    <a:lnTo>
                      <a:pt x="436" y="379"/>
                    </a:lnTo>
                    <a:lnTo>
                      <a:pt x="0" y="379"/>
                    </a:lnTo>
                    <a:lnTo>
                      <a:pt x="0" y="171"/>
                    </a:ln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9" name="Rectangle 161">
                <a:extLst>
                  <a:ext uri="{FF2B5EF4-FFF2-40B4-BE49-F238E27FC236}">
                    <a16:creationId xmlns:a16="http://schemas.microsoft.com/office/drawing/2014/main" id="{805FFBB1-BF6B-4890-89ED-F804AACA8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375" y="3116263"/>
                <a:ext cx="49213" cy="49213"/>
              </a:xfrm>
              <a:prstGeom prst="rect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0" name="Oval 162">
                <a:extLst>
                  <a:ext uri="{FF2B5EF4-FFF2-40B4-BE49-F238E27FC236}">
                    <a16:creationId xmlns:a16="http://schemas.microsoft.com/office/drawing/2014/main" id="{BDDC7799-AD4E-4AAA-86F0-F2A406C8C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388" y="2852738"/>
                <a:ext cx="196850" cy="198438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1" name="Line 163">
                <a:extLst>
                  <a:ext uri="{FF2B5EF4-FFF2-40B4-BE49-F238E27FC236}">
                    <a16:creationId xmlns:a16="http://schemas.microsoft.com/office/drawing/2014/main" id="{A66C9378-48E7-436C-AE75-58C9FAADB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16725" y="2951163"/>
                <a:ext cx="66675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2" name="Line 164">
                <a:extLst>
                  <a:ext uri="{FF2B5EF4-FFF2-40B4-BE49-F238E27FC236}">
                    <a16:creationId xmlns:a16="http://schemas.microsoft.com/office/drawing/2014/main" id="{9B5FB4AB-4A99-452C-986E-F4F07D0CD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3400" y="2884488"/>
                <a:ext cx="0" cy="66675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30" name="直接连接符 7">
            <a:extLst>
              <a:ext uri="{FF2B5EF4-FFF2-40B4-BE49-F238E27FC236}">
                <a16:creationId xmlns:a16="http://schemas.microsoft.com/office/drawing/2014/main" id="{FABC2A03-D0DB-486B-9929-377B136B9CB2}"/>
              </a:ext>
            </a:extLst>
          </p:cNvPr>
          <p:cNvCxnSpPr/>
          <p:nvPr/>
        </p:nvCxnSpPr>
        <p:spPr>
          <a:xfrm>
            <a:off x="5331728" y="4033206"/>
            <a:ext cx="0" cy="342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椭圆 28">
            <a:extLst>
              <a:ext uri="{FF2B5EF4-FFF2-40B4-BE49-F238E27FC236}">
                <a16:creationId xmlns:a16="http://schemas.microsoft.com/office/drawing/2014/main" id="{C36C90FD-313F-4C41-8859-96DFAEE73821}"/>
              </a:ext>
            </a:extLst>
          </p:cNvPr>
          <p:cNvSpPr>
            <a:spLocks/>
          </p:cNvSpPr>
          <p:nvPr/>
        </p:nvSpPr>
        <p:spPr>
          <a:xfrm>
            <a:off x="4619171" y="3763673"/>
            <a:ext cx="1371600" cy="274320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2" name="椭圆 30">
            <a:extLst>
              <a:ext uri="{FF2B5EF4-FFF2-40B4-BE49-F238E27FC236}">
                <a16:creationId xmlns:a16="http://schemas.microsoft.com/office/drawing/2014/main" id="{005877BB-0C8E-496B-A49C-2E081FEFB1AD}"/>
              </a:ext>
            </a:extLst>
          </p:cNvPr>
          <p:cNvSpPr/>
          <p:nvPr/>
        </p:nvSpPr>
        <p:spPr>
          <a:xfrm>
            <a:off x="4622091" y="4376106"/>
            <a:ext cx="1371600" cy="274320"/>
          </a:xfrm>
          <a:prstGeom prst="roundRect">
            <a:avLst/>
          </a:prstGeom>
          <a:solidFill>
            <a:srgbClr val="002060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33" name="直接连接符 32">
            <a:extLst>
              <a:ext uri="{FF2B5EF4-FFF2-40B4-BE49-F238E27FC236}">
                <a16:creationId xmlns:a16="http://schemas.microsoft.com/office/drawing/2014/main" id="{BBBB7243-77E5-4D1B-982C-CAE4ACB06ED6}"/>
              </a:ext>
            </a:extLst>
          </p:cNvPr>
          <p:cNvCxnSpPr>
            <a:cxnSpLocks/>
          </p:cNvCxnSpPr>
          <p:nvPr/>
        </p:nvCxnSpPr>
        <p:spPr>
          <a:xfrm>
            <a:off x="5307916" y="4040629"/>
            <a:ext cx="0" cy="335477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32">
            <a:extLst>
              <a:ext uri="{FF2B5EF4-FFF2-40B4-BE49-F238E27FC236}">
                <a16:creationId xmlns:a16="http://schemas.microsoft.com/office/drawing/2014/main" id="{426057F9-CD0B-47D7-A4AA-D0AB89B3CA25}"/>
              </a:ext>
            </a:extLst>
          </p:cNvPr>
          <p:cNvCxnSpPr>
            <a:cxnSpLocks/>
          </p:cNvCxnSpPr>
          <p:nvPr/>
        </p:nvCxnSpPr>
        <p:spPr>
          <a:xfrm>
            <a:off x="5302521" y="3379948"/>
            <a:ext cx="0" cy="384936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72E970-FC5A-4053-A1CA-82C59AEFFEA5}"/>
              </a:ext>
            </a:extLst>
          </p:cNvPr>
          <p:cNvGrpSpPr>
            <a:grpSpLocks noChangeAspect="1"/>
          </p:cNvGrpSpPr>
          <p:nvPr/>
        </p:nvGrpSpPr>
        <p:grpSpPr>
          <a:xfrm>
            <a:off x="4709911" y="3803817"/>
            <a:ext cx="246937" cy="182880"/>
            <a:chOff x="6783388" y="4848225"/>
            <a:chExt cx="379413" cy="280988"/>
          </a:xfrm>
        </p:grpSpPr>
        <p:sp>
          <p:nvSpPr>
            <p:cNvPr id="254" name="Rectangle 218">
              <a:extLst>
                <a:ext uri="{FF2B5EF4-FFF2-40B4-BE49-F238E27FC236}">
                  <a16:creationId xmlns:a16="http://schemas.microsoft.com/office/drawing/2014/main" id="{C88926CE-C157-4C79-B12F-3CE041C9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3388" y="4848225"/>
              <a:ext cx="379413" cy="28098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5" name="Line 219">
              <a:extLst>
                <a:ext uri="{FF2B5EF4-FFF2-40B4-BE49-F238E27FC236}">
                  <a16:creationId xmlns:a16="http://schemas.microsoft.com/office/drawing/2014/main" id="{B0B00530-2C42-4EBB-A7BF-1B5C9043B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2600" y="4897438"/>
              <a:ext cx="0" cy="1809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6" name="Line 220">
              <a:extLst>
                <a:ext uri="{FF2B5EF4-FFF2-40B4-BE49-F238E27FC236}">
                  <a16:creationId xmlns:a16="http://schemas.microsoft.com/office/drawing/2014/main" id="{0A474111-5250-4FD2-8C0B-9E20BF7F0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659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7" name="Line 221">
              <a:extLst>
                <a:ext uri="{FF2B5EF4-FFF2-40B4-BE49-F238E27FC236}">
                  <a16:creationId xmlns:a16="http://schemas.microsoft.com/office/drawing/2014/main" id="{FABFFF57-A218-4935-BE45-B607014256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167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8" name="Line 222">
              <a:extLst>
                <a:ext uri="{FF2B5EF4-FFF2-40B4-BE49-F238E27FC236}">
                  <a16:creationId xmlns:a16="http://schemas.microsoft.com/office/drawing/2014/main" id="{2EB87DCA-FBC0-4636-9552-0542FC1E5D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848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Line 223">
              <a:extLst>
                <a:ext uri="{FF2B5EF4-FFF2-40B4-BE49-F238E27FC236}">
                  <a16:creationId xmlns:a16="http://schemas.microsoft.com/office/drawing/2014/main" id="{CDF77F20-F966-410F-B0DD-0318BF4913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802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0" name="Line 224">
              <a:extLst>
                <a:ext uri="{FF2B5EF4-FFF2-40B4-BE49-F238E27FC236}">
                  <a16:creationId xmlns:a16="http://schemas.microsoft.com/office/drawing/2014/main" id="{EBAD7B1B-5822-4AA7-8BA3-AD85E2D27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10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1" name="Line 225">
              <a:extLst>
                <a:ext uri="{FF2B5EF4-FFF2-40B4-BE49-F238E27FC236}">
                  <a16:creationId xmlns:a16="http://schemas.microsoft.com/office/drawing/2014/main" id="{C53609D7-6302-436B-BC6C-E84208D55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64375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2" name="Line 226">
              <a:extLst>
                <a:ext uri="{FF2B5EF4-FFF2-40B4-BE49-F238E27FC236}">
                  <a16:creationId xmlns:a16="http://schemas.microsoft.com/office/drawing/2014/main" id="{5C070D21-F0EF-404B-BC88-FF784AEE3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659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Line 227">
              <a:extLst>
                <a:ext uri="{FF2B5EF4-FFF2-40B4-BE49-F238E27FC236}">
                  <a16:creationId xmlns:a16="http://schemas.microsoft.com/office/drawing/2014/main" id="{0A7D28D1-F5A6-4022-80BB-3542CACFD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67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Line 228">
              <a:extLst>
                <a:ext uri="{FF2B5EF4-FFF2-40B4-BE49-F238E27FC236}">
                  <a16:creationId xmlns:a16="http://schemas.microsoft.com/office/drawing/2014/main" id="{363A5D26-DC50-494E-B7C7-278ADF726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848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5" name="Line 229">
              <a:extLst>
                <a:ext uri="{FF2B5EF4-FFF2-40B4-BE49-F238E27FC236}">
                  <a16:creationId xmlns:a16="http://schemas.microsoft.com/office/drawing/2014/main" id="{5A906953-3B51-4885-B0BA-F1D179CEA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802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6" name="Line 230">
              <a:extLst>
                <a:ext uri="{FF2B5EF4-FFF2-40B4-BE49-F238E27FC236}">
                  <a16:creationId xmlns:a16="http://schemas.microsoft.com/office/drawing/2014/main" id="{58121D34-93B7-403C-B8D6-1CE913554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10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Line 231">
              <a:extLst>
                <a:ext uri="{FF2B5EF4-FFF2-40B4-BE49-F238E27FC236}">
                  <a16:creationId xmlns:a16="http://schemas.microsoft.com/office/drawing/2014/main" id="{1DC7DC2B-6024-4249-ACE9-0E57A429B2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4375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8" name="Line 232">
              <a:extLst>
                <a:ext uri="{FF2B5EF4-FFF2-40B4-BE49-F238E27FC236}">
                  <a16:creationId xmlns:a16="http://schemas.microsoft.com/office/drawing/2014/main" id="{E30CEA78-1D0E-4F54-9258-4AD10A8C88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13588" y="4897438"/>
              <a:ext cx="0" cy="1809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5951D8-CAF1-4590-9614-19372B5BC769}"/>
              </a:ext>
            </a:extLst>
          </p:cNvPr>
          <p:cNvGrpSpPr>
            <a:grpSpLocks noChangeAspect="1"/>
          </p:cNvGrpSpPr>
          <p:nvPr/>
        </p:nvGrpSpPr>
        <p:grpSpPr>
          <a:xfrm>
            <a:off x="4718981" y="4422390"/>
            <a:ext cx="200660" cy="182880"/>
            <a:chOff x="3878263" y="1919288"/>
            <a:chExt cx="376238" cy="342900"/>
          </a:xfrm>
        </p:grpSpPr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FF269A6-D489-49EF-A8AF-F747DB9AE00F}"/>
                </a:ext>
              </a:extLst>
            </p:cNvPr>
            <p:cNvSpPr/>
            <p:nvPr/>
          </p:nvSpPr>
          <p:spPr bwMode="auto">
            <a:xfrm>
              <a:off x="3878263" y="1919288"/>
              <a:ext cx="376238" cy="342900"/>
            </a:xfrm>
            <a:custGeom>
              <a:avLst/>
              <a:gdLst>
                <a:gd name="T0" fmla="*/ 176 w 184"/>
                <a:gd name="T1" fmla="*/ 0 h 168"/>
                <a:gd name="T2" fmla="*/ 184 w 184"/>
                <a:gd name="T3" fmla="*/ 8 h 168"/>
                <a:gd name="T4" fmla="*/ 184 w 184"/>
                <a:gd name="T5" fmla="*/ 160 h 168"/>
                <a:gd name="T6" fmla="*/ 176 w 184"/>
                <a:gd name="T7" fmla="*/ 168 h 168"/>
                <a:gd name="T8" fmla="*/ 8 w 184"/>
                <a:gd name="T9" fmla="*/ 168 h 168"/>
                <a:gd name="T10" fmla="*/ 0 w 184"/>
                <a:gd name="T11" fmla="*/ 160 h 168"/>
                <a:gd name="T12" fmla="*/ 0 w 184"/>
                <a:gd name="T13" fmla="*/ 8 h 168"/>
                <a:gd name="T14" fmla="*/ 8 w 184"/>
                <a:gd name="T15" fmla="*/ 0 h 168"/>
                <a:gd name="T16" fmla="*/ 176 w 184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68">
                  <a:moveTo>
                    <a:pt x="176" y="0"/>
                  </a:moveTo>
                  <a:cubicBezTo>
                    <a:pt x="181" y="0"/>
                    <a:pt x="184" y="3"/>
                    <a:pt x="184" y="8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84" y="164"/>
                    <a:pt x="181" y="168"/>
                    <a:pt x="176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lnTo>
                    <a:pt x="176" y="0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Line 31">
              <a:extLst>
                <a:ext uri="{FF2B5EF4-FFF2-40B4-BE49-F238E27FC236}">
                  <a16:creationId xmlns:a16="http://schemas.microsoft.com/office/drawing/2014/main" id="{939A1DEE-9F39-4D13-860F-15C0D814F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013" y="1968500"/>
              <a:ext cx="0" cy="11430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Line 32">
              <a:extLst>
                <a:ext uri="{FF2B5EF4-FFF2-40B4-BE49-F238E27FC236}">
                  <a16:creationId xmlns:a16="http://schemas.microsoft.com/office/drawing/2014/main" id="{A4F4EC03-4555-4494-9E0B-B82D4C9BA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013" y="2116138"/>
              <a:ext cx="0" cy="158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3" name="Rectangle 33">
              <a:extLst>
                <a:ext uri="{FF2B5EF4-FFF2-40B4-BE49-F238E27FC236}">
                  <a16:creationId xmlns:a16="http://schemas.microsoft.com/office/drawing/2014/main" id="{F9CF69A0-9FE5-4EA4-8B0E-55D149A5F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325" y="2082800"/>
              <a:ext cx="80963" cy="3333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4" name="Line 34">
              <a:extLst>
                <a:ext uri="{FF2B5EF4-FFF2-40B4-BE49-F238E27FC236}">
                  <a16:creationId xmlns:a16="http://schemas.microsoft.com/office/drawing/2014/main" id="{75F3B1DB-4DEB-4D1D-B7C0-21B2190CF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8750" y="1968500"/>
              <a:ext cx="0" cy="8096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5" name="Line 35">
              <a:extLst>
                <a:ext uri="{FF2B5EF4-FFF2-40B4-BE49-F238E27FC236}">
                  <a16:creationId xmlns:a16="http://schemas.microsoft.com/office/drawing/2014/main" id="{2632D78E-1EC8-4A53-8D26-DBC81908FB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8750" y="2082800"/>
              <a:ext cx="0" cy="492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" name="Rectangle 36">
              <a:extLst>
                <a:ext uri="{FF2B5EF4-FFF2-40B4-BE49-F238E27FC236}">
                  <a16:creationId xmlns:a16="http://schemas.microsoft.com/office/drawing/2014/main" id="{F5E983FF-84D7-41BC-953F-07C446557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475" y="2049463"/>
              <a:ext cx="82550" cy="3333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7" name="Line 37">
              <a:extLst>
                <a:ext uri="{FF2B5EF4-FFF2-40B4-BE49-F238E27FC236}">
                  <a16:creationId xmlns:a16="http://schemas.microsoft.com/office/drawing/2014/main" id="{D18EF002-2362-4105-82D3-2F7F556EF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7175" y="1968500"/>
              <a:ext cx="0" cy="158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8" name="Line 38">
              <a:extLst>
                <a:ext uri="{FF2B5EF4-FFF2-40B4-BE49-F238E27FC236}">
                  <a16:creationId xmlns:a16="http://schemas.microsoft.com/office/drawing/2014/main" id="{AA4E682C-C482-43BA-8FCB-60C0D7F51B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7175" y="2017713"/>
              <a:ext cx="0" cy="11430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Rectangle 39">
              <a:extLst>
                <a:ext uri="{FF2B5EF4-FFF2-40B4-BE49-F238E27FC236}">
                  <a16:creationId xmlns:a16="http://schemas.microsoft.com/office/drawing/2014/main" id="{B2B1249F-76FA-4D8F-8AA7-1107FA0A4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900" y="1984375"/>
              <a:ext cx="82550" cy="3333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Oval 40">
              <a:extLst>
                <a:ext uri="{FF2B5EF4-FFF2-40B4-BE49-F238E27FC236}">
                  <a16:creationId xmlns:a16="http://schemas.microsoft.com/office/drawing/2014/main" id="{E3F58F53-E8BA-45F7-AE4C-B5816FE87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2163763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Oval 41">
              <a:extLst>
                <a:ext uri="{FF2B5EF4-FFF2-40B4-BE49-F238E27FC236}">
                  <a16:creationId xmlns:a16="http://schemas.microsoft.com/office/drawing/2014/main" id="{FCBA9746-7218-4F88-862F-E935D3CD8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200" y="2163763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2" name="Oval 42">
              <a:extLst>
                <a:ext uri="{FF2B5EF4-FFF2-40B4-BE49-F238E27FC236}">
                  <a16:creationId xmlns:a16="http://schemas.microsoft.com/office/drawing/2014/main" id="{837288E2-705C-4391-8444-FBDAE356F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938" y="2163763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723C58D-AA4F-4F50-8404-3FE1A2792AAE}"/>
              </a:ext>
            </a:extLst>
          </p:cNvPr>
          <p:cNvSpPr txBox="1"/>
          <p:nvPr/>
        </p:nvSpPr>
        <p:spPr>
          <a:xfrm>
            <a:off x="6681873" y="2160522"/>
            <a:ext cx="1832553" cy="276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FKMemberID</a:t>
            </a:r>
            <a:r>
              <a:rPr lang="en-US" sz="1200" dirty="0"/>
              <a:t> = </a:t>
            </a:r>
            <a:r>
              <a:rPr lang="en-US" sz="1200" dirty="0" err="1"/>
              <a:t>MemberID</a:t>
            </a:r>
            <a:endParaRPr lang="en-US" sz="1200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97DCD3D-A032-4AAD-BC07-F8E4F51795B7}"/>
              </a:ext>
            </a:extLst>
          </p:cNvPr>
          <p:cNvSpPr txBox="1"/>
          <p:nvPr/>
        </p:nvSpPr>
        <p:spPr>
          <a:xfrm>
            <a:off x="1897144" y="2161718"/>
            <a:ext cx="2039148" cy="276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SubProductID</a:t>
            </a:r>
            <a:r>
              <a:rPr lang="en-US" sz="1200" dirty="0"/>
              <a:t> = </a:t>
            </a:r>
            <a:r>
              <a:rPr lang="en-US" sz="1200" dirty="0" err="1"/>
              <a:t>SubProductID</a:t>
            </a:r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43FD412-3279-494E-A00E-2EFD0E28DDB9}"/>
              </a:ext>
            </a:extLst>
          </p:cNvPr>
          <p:cNvSpPr txBox="1"/>
          <p:nvPr/>
        </p:nvSpPr>
        <p:spPr>
          <a:xfrm>
            <a:off x="4516329" y="2598844"/>
            <a:ext cx="1577483" cy="276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ProductID</a:t>
            </a:r>
            <a:r>
              <a:rPr lang="en-US" sz="1200" dirty="0"/>
              <a:t> = </a:t>
            </a:r>
            <a:r>
              <a:rPr lang="en-US" sz="1200" dirty="0" err="1"/>
              <a:t>ProductID</a:t>
            </a:r>
            <a:endParaRPr lang="en-US" sz="1200" dirty="0"/>
          </a:p>
        </p:txBody>
      </p:sp>
      <p:sp>
        <p:nvSpPr>
          <p:cNvPr id="288" name="矩形 12">
            <a:extLst>
              <a:ext uri="{FF2B5EF4-FFF2-40B4-BE49-F238E27FC236}">
                <a16:creationId xmlns:a16="http://schemas.microsoft.com/office/drawing/2014/main" id="{3235DBE8-0BE2-437D-B6D6-248FCE1109BA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875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5" name="文本框 13"/>
          <p:cNvSpPr txBox="1"/>
          <p:nvPr/>
        </p:nvSpPr>
        <p:spPr>
          <a:xfrm>
            <a:off x="152400" y="282575"/>
            <a:ext cx="392366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Banyak Tabel? Join!</a:t>
            </a: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7" name="矩形 126"/>
          <p:cNvSpPr/>
          <p:nvPr/>
        </p:nvSpPr>
        <p:spPr>
          <a:xfrm>
            <a:off x="4807585" y="1822450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802823" y="2924810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798060" y="4146868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020368" y="1813243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8557" name="文本框 130"/>
          <p:cNvSpPr txBox="1"/>
          <p:nvPr/>
        </p:nvSpPr>
        <p:spPr>
          <a:xfrm>
            <a:off x="5234623" y="1801813"/>
            <a:ext cx="11988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Inner Join</a:t>
            </a:r>
          </a:p>
        </p:txBody>
      </p:sp>
      <p:sp>
        <p:nvSpPr>
          <p:cNvPr id="18558" name="文本框 131"/>
          <p:cNvSpPr txBox="1"/>
          <p:nvPr/>
        </p:nvSpPr>
        <p:spPr>
          <a:xfrm>
            <a:off x="5229860" y="2842260"/>
            <a:ext cx="18338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Full (Outer) Join</a:t>
            </a:r>
          </a:p>
        </p:txBody>
      </p:sp>
      <p:sp>
        <p:nvSpPr>
          <p:cNvPr id="18559" name="文本框 132"/>
          <p:cNvSpPr txBox="1"/>
          <p:nvPr/>
        </p:nvSpPr>
        <p:spPr>
          <a:xfrm>
            <a:off x="5220335" y="4088130"/>
            <a:ext cx="106362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Left Join</a:t>
            </a:r>
          </a:p>
        </p:txBody>
      </p:sp>
      <p:sp>
        <p:nvSpPr>
          <p:cNvPr id="18560" name="文本框 133"/>
          <p:cNvSpPr txBox="1"/>
          <p:nvPr/>
        </p:nvSpPr>
        <p:spPr>
          <a:xfrm>
            <a:off x="8450580" y="1773555"/>
            <a:ext cx="121666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Right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5244148" y="2046288"/>
            <a:ext cx="2670175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Menggabungkan dan memilih baris yang ID-nya ada di kedua tabel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8562" name="矩形 135"/>
          <p:cNvSpPr/>
          <p:nvPr/>
        </p:nvSpPr>
        <p:spPr>
          <a:xfrm>
            <a:off x="5242560" y="3110548"/>
            <a:ext cx="2670175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Menggabungkan seluruh baris dan kolom berdasarkan ID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8563" name="矩形 136"/>
          <p:cNvSpPr/>
          <p:nvPr/>
        </p:nvSpPr>
        <p:spPr>
          <a:xfrm>
            <a:off x="5229860" y="4350068"/>
            <a:ext cx="2671763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Menggabungkan dan memilih baris yang ID-nya hanya ada di tabel pertama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8564" name="矩形 137"/>
          <p:cNvSpPr/>
          <p:nvPr/>
        </p:nvSpPr>
        <p:spPr>
          <a:xfrm>
            <a:off x="8474393" y="2013268"/>
            <a:ext cx="2671762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hanya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32" name="矩形 126"/>
          <p:cNvSpPr/>
          <p:nvPr/>
        </p:nvSpPr>
        <p:spPr>
          <a:xfrm>
            <a:off x="8037830" y="2890520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33" name="文本框 130"/>
          <p:cNvSpPr txBox="1"/>
          <p:nvPr/>
        </p:nvSpPr>
        <p:spPr>
          <a:xfrm>
            <a:off x="8464868" y="2869883"/>
            <a:ext cx="10928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Anti Join</a:t>
            </a:r>
          </a:p>
        </p:txBody>
      </p:sp>
      <p:sp>
        <p:nvSpPr>
          <p:cNvPr id="134" name="矩形 134"/>
          <p:cNvSpPr/>
          <p:nvPr/>
        </p:nvSpPr>
        <p:spPr>
          <a:xfrm>
            <a:off x="8474393" y="3114358"/>
            <a:ext cx="2670175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Memilih baris pada tabel pertama yang ID-nya tidak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37" name="文本框 120"/>
          <p:cNvSpPr txBox="1"/>
          <p:nvPr/>
        </p:nvSpPr>
        <p:spPr>
          <a:xfrm>
            <a:off x="1889443" y="115665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8" name="Table 137"/>
          <p:cNvGraphicFramePr/>
          <p:nvPr/>
        </p:nvGraphicFramePr>
        <p:xfrm>
          <a:off x="1130935" y="159575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9" name="文本框 121"/>
          <p:cNvSpPr txBox="1"/>
          <p:nvPr/>
        </p:nvSpPr>
        <p:spPr>
          <a:xfrm>
            <a:off x="1774825" y="350361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40" name="Table 139"/>
          <p:cNvGraphicFramePr/>
          <p:nvPr/>
        </p:nvGraphicFramePr>
        <p:xfrm>
          <a:off x="1130935" y="394271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208534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Inner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ada di kedua tabel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inner_join(X,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998007425"/>
              </p:ext>
            </p:extLst>
          </p:nvPr>
        </p:nvGraphicFramePr>
        <p:xfrm>
          <a:off x="6372860" y="3744595"/>
          <a:ext cx="4316095" cy="161861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32683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Full (Outer)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seluruh baris dan kolom berdasarkan ID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full_join(X,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577425119"/>
              </p:ext>
            </p:extLst>
          </p:nvPr>
        </p:nvGraphicFramePr>
        <p:xfrm>
          <a:off x="6372860" y="3744595"/>
          <a:ext cx="4316095" cy="243014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C1C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 dirty="0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181864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Left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hanya ada di tabel pertama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left_join(X,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13717117"/>
              </p:ext>
            </p:extLst>
          </p:nvPr>
        </p:nvGraphicFramePr>
        <p:xfrm>
          <a:off x="6372860" y="3744595"/>
          <a:ext cx="4316095" cy="20243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C1C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 dirty="0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211455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Right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hanya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right_join(X,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374543348"/>
              </p:ext>
            </p:extLst>
          </p:nvPr>
        </p:nvGraphicFramePr>
        <p:xfrm>
          <a:off x="6372860" y="3744595"/>
          <a:ext cx="4316095" cy="20243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18751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Anti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Memilih baris pada tabel pertama yang ID-nya tidak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anti_join(X,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6372860" y="3744595"/>
          <a:ext cx="2466340" cy="8096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C1C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1" name="文本框 13"/>
          <p:cNvSpPr txBox="1"/>
          <p:nvPr/>
        </p:nvSpPr>
        <p:spPr>
          <a:xfrm>
            <a:off x="152400" y="282575"/>
            <a:ext cx="2547492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Ekspor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765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31ACB4A-5BD5-44D6-9F46-EAE7995B3A83}"/>
              </a:ext>
            </a:extLst>
          </p:cNvPr>
          <p:cNvGrpSpPr/>
          <p:nvPr/>
        </p:nvGrpSpPr>
        <p:grpSpPr>
          <a:xfrm>
            <a:off x="1011670" y="1757653"/>
            <a:ext cx="2743200" cy="2638425"/>
            <a:chOff x="1011670" y="1970088"/>
            <a:chExt cx="2743200" cy="2638425"/>
          </a:xfrm>
        </p:grpSpPr>
        <p:sp>
          <p:nvSpPr>
            <p:cNvPr id="9" name="椭圆 8"/>
            <p:cNvSpPr/>
            <p:nvPr/>
          </p:nvSpPr>
          <p:spPr>
            <a:xfrm>
              <a:off x="1260475" y="2130425"/>
              <a:ext cx="2479675" cy="2478088"/>
            </a:xfrm>
            <a:prstGeom prst="ellipse">
              <a:avLst/>
            </a:pr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26" name="Picture 2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6263C82-1C7B-4A7B-A2A4-276F081D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670" y="1970088"/>
              <a:ext cx="27432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657" name="组合 14"/>
            <p:cNvGrpSpPr/>
            <p:nvPr/>
          </p:nvGrpSpPr>
          <p:grpSpPr>
            <a:xfrm>
              <a:off x="1584682" y="2760519"/>
              <a:ext cx="1831618" cy="1514399"/>
              <a:chOff x="3036843" y="2984689"/>
              <a:chExt cx="1831149" cy="1514981"/>
            </a:xfrm>
          </p:grpSpPr>
          <p:sp>
            <p:nvSpPr>
              <p:cNvPr id="27658" name="Freeform 385"/>
              <p:cNvSpPr/>
              <p:nvPr/>
            </p:nvSpPr>
            <p:spPr>
              <a:xfrm rot="18676957">
                <a:off x="3776179" y="3019857"/>
                <a:ext cx="787703" cy="717367"/>
              </a:xfrm>
              <a:custGeom>
                <a:avLst/>
                <a:gdLst/>
                <a:ahLst/>
                <a:cxnLst>
                  <a:cxn ang="0">
                    <a:pos x="456758" y="353207"/>
                  </a:cxn>
                  <a:cxn ang="0">
                    <a:pos x="128549" y="210829"/>
                  </a:cxn>
                  <a:cxn ang="0">
                    <a:pos x="456758" y="38333"/>
                  </a:cxn>
                  <a:cxn ang="0">
                    <a:pos x="456758" y="0"/>
                  </a:cxn>
                  <a:cxn ang="0">
                    <a:pos x="0" y="235472"/>
                  </a:cxn>
                  <a:cxn ang="0">
                    <a:pos x="456758" y="561299"/>
                  </a:cxn>
                  <a:cxn ang="0">
                    <a:pos x="456758" y="717367"/>
                  </a:cxn>
                  <a:cxn ang="0">
                    <a:pos x="787703" y="451777"/>
                  </a:cxn>
                  <a:cxn ang="0">
                    <a:pos x="456758" y="186187"/>
                  </a:cxn>
                  <a:cxn ang="0">
                    <a:pos x="456758" y="353207"/>
                  </a:cxn>
                </a:cxnLst>
                <a:rect l="0" t="0" r="0" b="0"/>
                <a:pathLst>
                  <a:path w="288" h="262">
                    <a:moveTo>
                      <a:pt x="167" y="129"/>
                    </a:moveTo>
                    <a:cubicBezTo>
                      <a:pt x="135" y="129"/>
                      <a:pt x="47" y="122"/>
                      <a:pt x="47" y="77"/>
                    </a:cubicBezTo>
                    <a:cubicBezTo>
                      <a:pt x="47" y="29"/>
                      <a:pt x="139" y="14"/>
                      <a:pt x="167" y="14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06" y="0"/>
                      <a:pt x="0" y="13"/>
                      <a:pt x="0" y="86"/>
                    </a:cubicBezTo>
                    <a:cubicBezTo>
                      <a:pt x="0" y="162"/>
                      <a:pt x="115" y="204"/>
                      <a:pt x="167" y="205"/>
                    </a:cubicBezTo>
                    <a:cubicBezTo>
                      <a:pt x="167" y="262"/>
                      <a:pt x="167" y="262"/>
                      <a:pt x="167" y="262"/>
                    </a:cubicBezTo>
                    <a:cubicBezTo>
                      <a:pt x="288" y="165"/>
                      <a:pt x="288" y="165"/>
                      <a:pt x="288" y="165"/>
                    </a:cubicBezTo>
                    <a:cubicBezTo>
                      <a:pt x="167" y="68"/>
                      <a:pt x="167" y="68"/>
                      <a:pt x="167" y="68"/>
                    </a:cubicBezTo>
                    <a:lnTo>
                      <a:pt x="167" y="12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59" name="文本框 16"/>
              <p:cNvSpPr txBox="1"/>
              <p:nvPr/>
            </p:nvSpPr>
            <p:spPr>
              <a:xfrm>
                <a:off x="3036843" y="3668354"/>
                <a:ext cx="1831149" cy="8313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</a:pPr>
                <a:r>
                  <a:rPr lang="en-US" altLang="zh-CN" sz="2400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Ekspor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ke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Excel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7661" name="组合 18"/>
          <p:cNvGrpSpPr/>
          <p:nvPr/>
        </p:nvGrpSpPr>
        <p:grpSpPr>
          <a:xfrm>
            <a:off x="4901919" y="1824296"/>
            <a:ext cx="5622925" cy="952500"/>
            <a:chOff x="5991383" y="1842134"/>
            <a:chExt cx="5621497" cy="951623"/>
          </a:xfrm>
        </p:grpSpPr>
        <p:sp>
          <p:nvSpPr>
            <p:cNvPr id="21" name="任意多边形 20"/>
            <p:cNvSpPr/>
            <p:nvPr/>
          </p:nvSpPr>
          <p:spPr>
            <a:xfrm flipV="1">
              <a:off x="5991383" y="1842134"/>
              <a:ext cx="874490" cy="951623"/>
            </a:xfrm>
            <a:custGeom>
              <a:avLst/>
              <a:gdLst>
                <a:gd name="connsiteX0" fmla="*/ 0 w 873760"/>
                <a:gd name="connsiteY0" fmla="*/ 951623 h 951623"/>
                <a:gd name="connsiteX1" fmla="*/ 873760 w 873760"/>
                <a:gd name="connsiteY1" fmla="*/ 951623 h 951623"/>
                <a:gd name="connsiteX2" fmla="*/ 873760 w 873760"/>
                <a:gd name="connsiteY2" fmla="*/ 292387 h 951623"/>
                <a:gd name="connsiteX3" fmla="*/ 436880 w 873760"/>
                <a:gd name="connsiteY3" fmla="*/ 0 h 951623"/>
                <a:gd name="connsiteX4" fmla="*/ 0 w 873760"/>
                <a:gd name="connsiteY4" fmla="*/ 292387 h 95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760" h="951623">
                  <a:moveTo>
                    <a:pt x="0" y="951623"/>
                  </a:moveTo>
                  <a:lnTo>
                    <a:pt x="873760" y="951623"/>
                  </a:lnTo>
                  <a:lnTo>
                    <a:pt x="873760" y="292387"/>
                  </a:lnTo>
                  <a:lnTo>
                    <a:pt x="436880" y="0"/>
                  </a:lnTo>
                  <a:lnTo>
                    <a:pt x="0" y="292387"/>
                  </a:ln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997602" y="1888129"/>
              <a:ext cx="4615278" cy="4991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Analisis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dengan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visual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lebih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cepat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27666" name="组合 23"/>
          <p:cNvGrpSpPr/>
          <p:nvPr/>
        </p:nvGrpSpPr>
        <p:grpSpPr>
          <a:xfrm>
            <a:off x="4911725" y="3135313"/>
            <a:ext cx="5621338" cy="952500"/>
            <a:chOff x="5991383" y="1842134"/>
            <a:chExt cx="5621497" cy="951623"/>
          </a:xfrm>
        </p:grpSpPr>
        <p:sp>
          <p:nvSpPr>
            <p:cNvPr id="26" name="任意多边形 25"/>
            <p:cNvSpPr/>
            <p:nvPr/>
          </p:nvSpPr>
          <p:spPr>
            <a:xfrm flipV="1">
              <a:off x="5991383" y="1842134"/>
              <a:ext cx="873150" cy="951623"/>
            </a:xfrm>
            <a:custGeom>
              <a:avLst/>
              <a:gdLst>
                <a:gd name="connsiteX0" fmla="*/ 0 w 873760"/>
                <a:gd name="connsiteY0" fmla="*/ 951623 h 951623"/>
                <a:gd name="connsiteX1" fmla="*/ 873760 w 873760"/>
                <a:gd name="connsiteY1" fmla="*/ 951623 h 951623"/>
                <a:gd name="connsiteX2" fmla="*/ 873760 w 873760"/>
                <a:gd name="connsiteY2" fmla="*/ 292387 h 951623"/>
                <a:gd name="connsiteX3" fmla="*/ 436880 w 873760"/>
                <a:gd name="connsiteY3" fmla="*/ 0 h 951623"/>
                <a:gd name="connsiteX4" fmla="*/ 0 w 873760"/>
                <a:gd name="connsiteY4" fmla="*/ 292387 h 95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760" h="951623">
                  <a:moveTo>
                    <a:pt x="0" y="951623"/>
                  </a:moveTo>
                  <a:lnTo>
                    <a:pt x="873760" y="951623"/>
                  </a:lnTo>
                  <a:lnTo>
                    <a:pt x="873760" y="292387"/>
                  </a:lnTo>
                  <a:lnTo>
                    <a:pt x="436880" y="0"/>
                  </a:lnTo>
                  <a:lnTo>
                    <a:pt x="0" y="292387"/>
                  </a:lnTo>
                  <a:close/>
                </a:path>
              </a:pathLst>
            </a:custGeom>
            <a:noFill/>
            <a:ln w="19050"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996299" y="1948398"/>
              <a:ext cx="4616581" cy="4991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Bahan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membuat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presentasi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27670" name="组合 27"/>
          <p:cNvGrpSpPr/>
          <p:nvPr/>
        </p:nvGrpSpPr>
        <p:grpSpPr>
          <a:xfrm>
            <a:off x="4911725" y="4410192"/>
            <a:ext cx="5622925" cy="950912"/>
            <a:chOff x="5222240" y="4355823"/>
            <a:chExt cx="5621497" cy="951623"/>
          </a:xfrm>
        </p:grpSpPr>
        <p:grpSp>
          <p:nvGrpSpPr>
            <p:cNvPr id="27671" name="组合 28"/>
            <p:cNvGrpSpPr/>
            <p:nvPr/>
          </p:nvGrpSpPr>
          <p:grpSpPr>
            <a:xfrm>
              <a:off x="5222240" y="4355823"/>
              <a:ext cx="5621497" cy="951623"/>
              <a:chOff x="5991383" y="1842134"/>
              <a:chExt cx="5621497" cy="951623"/>
            </a:xfrm>
          </p:grpSpPr>
          <p:sp>
            <p:nvSpPr>
              <p:cNvPr id="37" name="任意多边形 36"/>
              <p:cNvSpPr/>
              <p:nvPr/>
            </p:nvSpPr>
            <p:spPr>
              <a:xfrm flipV="1">
                <a:off x="5991383" y="1842134"/>
                <a:ext cx="874491" cy="951623"/>
              </a:xfrm>
              <a:custGeom>
                <a:avLst/>
                <a:gdLst>
                  <a:gd name="connsiteX0" fmla="*/ 0 w 873760"/>
                  <a:gd name="connsiteY0" fmla="*/ 951623 h 951623"/>
                  <a:gd name="connsiteX1" fmla="*/ 873760 w 873760"/>
                  <a:gd name="connsiteY1" fmla="*/ 951623 h 951623"/>
                  <a:gd name="connsiteX2" fmla="*/ 873760 w 873760"/>
                  <a:gd name="connsiteY2" fmla="*/ 292387 h 951623"/>
                  <a:gd name="connsiteX3" fmla="*/ 436880 w 873760"/>
                  <a:gd name="connsiteY3" fmla="*/ 0 h 951623"/>
                  <a:gd name="connsiteX4" fmla="*/ 0 w 873760"/>
                  <a:gd name="connsiteY4" fmla="*/ 292387 h 951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3760" h="951623">
                    <a:moveTo>
                      <a:pt x="0" y="951623"/>
                    </a:moveTo>
                    <a:lnTo>
                      <a:pt x="873760" y="951623"/>
                    </a:lnTo>
                    <a:lnTo>
                      <a:pt x="873760" y="292387"/>
                    </a:lnTo>
                    <a:lnTo>
                      <a:pt x="436880" y="0"/>
                    </a:lnTo>
                    <a:lnTo>
                      <a:pt x="0" y="292387"/>
                    </a:lnTo>
                    <a:close/>
                  </a:path>
                </a:pathLst>
              </a:custGeom>
              <a:solidFill>
                <a:srgbClr val="0C1C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997602" y="1948576"/>
                <a:ext cx="4615278" cy="4999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Kebutuhan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 non-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pengguna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 R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5443251" y="4591367"/>
              <a:ext cx="462040" cy="296453"/>
              <a:chOff x="1631951" y="3736975"/>
              <a:chExt cx="274637" cy="176212"/>
            </a:xfrm>
            <a:solidFill>
              <a:schemeClr val="bg1"/>
            </a:solidFill>
          </p:grpSpPr>
          <p:sp>
            <p:nvSpPr>
              <p:cNvPr id="31" name="Rectangle 415"/>
              <p:cNvSpPr>
                <a:spLocks noChangeArrowheads="1"/>
              </p:cNvSpPr>
              <p:nvPr/>
            </p:nvSpPr>
            <p:spPr bwMode="auto">
              <a:xfrm>
                <a:off x="1747838" y="3736975"/>
                <a:ext cx="158750" cy="206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Rectangle 416"/>
              <p:cNvSpPr>
                <a:spLocks noChangeArrowheads="1"/>
              </p:cNvSpPr>
              <p:nvPr/>
            </p:nvSpPr>
            <p:spPr bwMode="auto">
              <a:xfrm>
                <a:off x="1747838" y="3786188"/>
                <a:ext cx="158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Rectangle 417"/>
              <p:cNvSpPr>
                <a:spLocks noChangeArrowheads="1"/>
              </p:cNvSpPr>
              <p:nvPr/>
            </p:nvSpPr>
            <p:spPr bwMode="auto">
              <a:xfrm>
                <a:off x="1747838" y="3841750"/>
                <a:ext cx="158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Rectangle 418"/>
              <p:cNvSpPr>
                <a:spLocks noChangeArrowheads="1"/>
              </p:cNvSpPr>
              <p:nvPr/>
            </p:nvSpPr>
            <p:spPr bwMode="auto">
              <a:xfrm>
                <a:off x="1747838" y="3892550"/>
                <a:ext cx="158750" cy="206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Rectangle 419"/>
              <p:cNvSpPr>
                <a:spLocks noChangeArrowheads="1"/>
              </p:cNvSpPr>
              <p:nvPr/>
            </p:nvSpPr>
            <p:spPr bwMode="auto">
              <a:xfrm>
                <a:off x="1631951" y="3736975"/>
                <a:ext cx="84138" cy="714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Rectangle 420"/>
              <p:cNvSpPr>
                <a:spLocks noChangeArrowheads="1"/>
              </p:cNvSpPr>
              <p:nvPr/>
            </p:nvSpPr>
            <p:spPr bwMode="auto">
              <a:xfrm>
                <a:off x="1631951" y="3841750"/>
                <a:ext cx="84138" cy="714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9" name="矩形 12">
            <a:extLst>
              <a:ext uri="{FF2B5EF4-FFF2-40B4-BE49-F238E27FC236}">
                <a16:creationId xmlns:a16="http://schemas.microsoft.com/office/drawing/2014/main" id="{1030EB57-F787-4271-8605-56A3A0EE28D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260E03-B1E3-4E84-8D56-E145286051A3}"/>
              </a:ext>
            </a:extLst>
          </p:cNvPr>
          <p:cNvGrpSpPr>
            <a:grpSpLocks noChangeAspect="1"/>
          </p:cNvGrpSpPr>
          <p:nvPr/>
        </p:nvGrpSpPr>
        <p:grpSpPr>
          <a:xfrm>
            <a:off x="5073367" y="1963995"/>
            <a:ext cx="548640" cy="456818"/>
            <a:chOff x="6783388" y="3856038"/>
            <a:chExt cx="379413" cy="315913"/>
          </a:xfrm>
          <a:solidFill>
            <a:schemeClr val="bg1"/>
          </a:solidFill>
        </p:grpSpPr>
        <p:sp>
          <p:nvSpPr>
            <p:cNvPr id="40" name="Freeform 172">
              <a:extLst>
                <a:ext uri="{FF2B5EF4-FFF2-40B4-BE49-F238E27FC236}">
                  <a16:creationId xmlns:a16="http://schemas.microsoft.com/office/drawing/2014/main" id="{CC14DC5A-183B-41D6-BB94-87C5EE018A75}"/>
                </a:ext>
              </a:extLst>
            </p:cNvPr>
            <p:cNvSpPr/>
            <p:nvPr/>
          </p:nvSpPr>
          <p:spPr bwMode="auto">
            <a:xfrm>
              <a:off x="6805613" y="4021138"/>
              <a:ext cx="36513" cy="38100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173">
              <a:extLst>
                <a:ext uri="{FF2B5EF4-FFF2-40B4-BE49-F238E27FC236}">
                  <a16:creationId xmlns:a16="http://schemas.microsoft.com/office/drawing/2014/main" id="{FBB4835B-255A-424F-9C57-35A884399A7B}"/>
                </a:ext>
              </a:extLst>
            </p:cNvPr>
            <p:cNvSpPr/>
            <p:nvPr/>
          </p:nvSpPr>
          <p:spPr bwMode="auto">
            <a:xfrm>
              <a:off x="6904038" y="3922713"/>
              <a:ext cx="38100" cy="36513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Rectangle 174">
              <a:extLst>
                <a:ext uri="{FF2B5EF4-FFF2-40B4-BE49-F238E27FC236}">
                  <a16:creationId xmlns:a16="http://schemas.microsoft.com/office/drawing/2014/main" id="{1513DD8B-CE38-4ADE-B304-10EA1630E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4106863"/>
              <a:ext cx="50800" cy="65088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Rectangle 175">
              <a:extLst>
                <a:ext uri="{FF2B5EF4-FFF2-40B4-BE49-F238E27FC236}">
                  <a16:creationId xmlns:a16="http://schemas.microsoft.com/office/drawing/2014/main" id="{104F1A4F-7BD8-49B7-A279-2C9E38070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275" y="4006850"/>
              <a:ext cx="49213" cy="165100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Rectangle 176">
              <a:extLst>
                <a:ext uri="{FF2B5EF4-FFF2-40B4-BE49-F238E27FC236}">
                  <a16:creationId xmlns:a16="http://schemas.microsoft.com/office/drawing/2014/main" id="{F6B421E4-DE1E-4BA2-8A19-AD0099EFE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7700" y="4056063"/>
              <a:ext cx="49213" cy="115888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Rectangle 177">
              <a:extLst>
                <a:ext uri="{FF2B5EF4-FFF2-40B4-BE49-F238E27FC236}">
                  <a16:creationId xmlns:a16="http://schemas.microsoft.com/office/drawing/2014/main" id="{13AF540E-F916-44C4-BD6B-F6AE55C06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3940175"/>
              <a:ext cx="49213" cy="231775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Line 178">
              <a:extLst>
                <a:ext uri="{FF2B5EF4-FFF2-40B4-BE49-F238E27FC236}">
                  <a16:creationId xmlns:a16="http://schemas.microsoft.com/office/drawing/2014/main" id="{E2277158-8A6E-4885-84BF-47CD9D405E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83388" y="4171950"/>
              <a:ext cx="379413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179">
              <a:extLst>
                <a:ext uri="{FF2B5EF4-FFF2-40B4-BE49-F238E27FC236}">
                  <a16:creationId xmlns:a16="http://schemas.microsoft.com/office/drawing/2014/main" id="{F6011726-AA39-45B2-A796-11B538E66581}"/>
                </a:ext>
              </a:extLst>
            </p:cNvPr>
            <p:cNvSpPr/>
            <p:nvPr/>
          </p:nvSpPr>
          <p:spPr bwMode="auto">
            <a:xfrm>
              <a:off x="7004050" y="3970338"/>
              <a:ext cx="36513" cy="38100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180">
              <a:extLst>
                <a:ext uri="{FF2B5EF4-FFF2-40B4-BE49-F238E27FC236}">
                  <a16:creationId xmlns:a16="http://schemas.microsoft.com/office/drawing/2014/main" id="{EEF815C4-0941-41CF-B6A0-1B60344E400A}"/>
                </a:ext>
              </a:extLst>
            </p:cNvPr>
            <p:cNvSpPr/>
            <p:nvPr/>
          </p:nvSpPr>
          <p:spPr bwMode="auto">
            <a:xfrm>
              <a:off x="7102475" y="3856038"/>
              <a:ext cx="38100" cy="36513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Line 181">
              <a:extLst>
                <a:ext uri="{FF2B5EF4-FFF2-40B4-BE49-F238E27FC236}">
                  <a16:creationId xmlns:a16="http://schemas.microsoft.com/office/drawing/2014/main" id="{D906FDCC-FD17-4F32-AD1A-56D654A6B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21525" y="3875088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Line 182">
              <a:extLst>
                <a:ext uri="{FF2B5EF4-FFF2-40B4-BE49-F238E27FC236}">
                  <a16:creationId xmlns:a16="http://schemas.microsoft.com/office/drawing/2014/main" id="{99F57FB5-42CC-474D-BCC9-5D45A7443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948113"/>
              <a:ext cx="66675" cy="34925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Line 183">
              <a:extLst>
                <a:ext uri="{FF2B5EF4-FFF2-40B4-BE49-F238E27FC236}">
                  <a16:creationId xmlns:a16="http://schemas.microsoft.com/office/drawing/2014/main" id="{3799C916-FD58-4052-8AE4-C2FD52718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0538" y="4024313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Line 184">
              <a:extLst>
                <a:ext uri="{FF2B5EF4-FFF2-40B4-BE49-F238E27FC236}">
                  <a16:creationId xmlns:a16="http://schemas.microsoft.com/office/drawing/2014/main" id="{2D1BF430-984E-4353-A963-A2DDB7863B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40538" y="3957638"/>
              <a:ext cx="66675" cy="66675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Line 185">
              <a:extLst>
                <a:ext uri="{FF2B5EF4-FFF2-40B4-BE49-F238E27FC236}">
                  <a16:creationId xmlns:a16="http://schemas.microsoft.com/office/drawing/2014/main" id="{04650D9B-483A-4D89-BDD4-BD4EFE870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40563" y="3890963"/>
              <a:ext cx="63500" cy="8255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B0085A-DCB5-4EE3-8074-74C901311ACA}"/>
              </a:ext>
            </a:extLst>
          </p:cNvPr>
          <p:cNvGrpSpPr/>
          <p:nvPr/>
        </p:nvGrpSpPr>
        <p:grpSpPr>
          <a:xfrm>
            <a:off x="5205210" y="3382009"/>
            <a:ext cx="382588" cy="346076"/>
            <a:chOff x="9710738" y="2873375"/>
            <a:chExt cx="382588" cy="346076"/>
          </a:xfrm>
        </p:grpSpPr>
        <p:sp>
          <p:nvSpPr>
            <p:cNvPr id="54" name="Freeform 291">
              <a:extLst>
                <a:ext uri="{FF2B5EF4-FFF2-40B4-BE49-F238E27FC236}">
                  <a16:creationId xmlns:a16="http://schemas.microsoft.com/office/drawing/2014/main" id="{2C7CA264-F11F-482E-9DF0-7865E9D429D9}"/>
                </a:ext>
              </a:extLst>
            </p:cNvPr>
            <p:cNvSpPr/>
            <p:nvPr/>
          </p:nvSpPr>
          <p:spPr bwMode="auto">
            <a:xfrm>
              <a:off x="9710738" y="3005138"/>
              <a:ext cx="266700" cy="214313"/>
            </a:xfrm>
            <a:custGeom>
              <a:avLst/>
              <a:gdLst>
                <a:gd name="T0" fmla="*/ 128 w 128"/>
                <a:gd name="T1" fmla="*/ 88 h 104"/>
                <a:gd name="T2" fmla="*/ 112 w 128"/>
                <a:gd name="T3" fmla="*/ 104 h 104"/>
                <a:gd name="T4" fmla="*/ 16 w 128"/>
                <a:gd name="T5" fmla="*/ 104 h 104"/>
                <a:gd name="T6" fmla="*/ 0 w 128"/>
                <a:gd name="T7" fmla="*/ 88 h 104"/>
                <a:gd name="T8" fmla="*/ 0 w 128"/>
                <a:gd name="T9" fmla="*/ 16 h 104"/>
                <a:gd name="T10" fmla="*/ 16 w 128"/>
                <a:gd name="T11" fmla="*/ 0 h 104"/>
                <a:gd name="T12" fmla="*/ 112 w 128"/>
                <a:gd name="T13" fmla="*/ 0 h 104"/>
                <a:gd name="T14" fmla="*/ 128 w 128"/>
                <a:gd name="T15" fmla="*/ 16 h 104"/>
                <a:gd name="T16" fmla="*/ 128 w 128"/>
                <a:gd name="T17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04">
                  <a:moveTo>
                    <a:pt x="128" y="88"/>
                  </a:moveTo>
                  <a:cubicBezTo>
                    <a:pt x="128" y="97"/>
                    <a:pt x="121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7" y="104"/>
                    <a:pt x="0" y="97"/>
                    <a:pt x="0" y="8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1" y="0"/>
                    <a:pt x="128" y="7"/>
                    <a:pt x="128" y="16"/>
                  </a:cubicBezTo>
                  <a:lnTo>
                    <a:pt x="128" y="88"/>
                  </a:lnTo>
                  <a:close/>
                </a:path>
              </a:pathLst>
            </a:cu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292">
              <a:extLst>
                <a:ext uri="{FF2B5EF4-FFF2-40B4-BE49-F238E27FC236}">
                  <a16:creationId xmlns:a16="http://schemas.microsoft.com/office/drawing/2014/main" id="{54C4AE54-5C1D-4A15-B726-513440132F35}"/>
                </a:ext>
              </a:extLst>
            </p:cNvPr>
            <p:cNvSpPr/>
            <p:nvPr/>
          </p:nvSpPr>
          <p:spPr bwMode="auto">
            <a:xfrm>
              <a:off x="9977438" y="3022600"/>
              <a:ext cx="115888" cy="179388"/>
            </a:xfrm>
            <a:custGeom>
              <a:avLst/>
              <a:gdLst>
                <a:gd name="T0" fmla="*/ 134 w 134"/>
                <a:gd name="T1" fmla="*/ 208 h 208"/>
                <a:gd name="T2" fmla="*/ 0 w 134"/>
                <a:gd name="T3" fmla="*/ 171 h 208"/>
                <a:gd name="T4" fmla="*/ 0 w 134"/>
                <a:gd name="T5" fmla="*/ 38 h 208"/>
                <a:gd name="T6" fmla="*/ 134 w 134"/>
                <a:gd name="T7" fmla="*/ 0 h 208"/>
                <a:gd name="T8" fmla="*/ 134 w 1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08">
                  <a:moveTo>
                    <a:pt x="134" y="208"/>
                  </a:moveTo>
                  <a:lnTo>
                    <a:pt x="0" y="171"/>
                  </a:lnTo>
                  <a:lnTo>
                    <a:pt x="0" y="38"/>
                  </a:lnTo>
                  <a:lnTo>
                    <a:pt x="134" y="0"/>
                  </a:lnTo>
                  <a:lnTo>
                    <a:pt x="134" y="208"/>
                  </a:lnTo>
                  <a:close/>
                </a:path>
              </a:pathLst>
            </a:cu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293">
              <a:extLst>
                <a:ext uri="{FF2B5EF4-FFF2-40B4-BE49-F238E27FC236}">
                  <a16:creationId xmlns:a16="http://schemas.microsoft.com/office/drawing/2014/main" id="{D76BE2C4-D986-4933-8F96-7E70F2FA1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8200" y="2873375"/>
              <a:ext cx="115888" cy="115888"/>
            </a:xfrm>
            <a:prstGeom prst="ellipse">
              <a:avLst/>
            </a:pr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294">
              <a:extLst>
                <a:ext uri="{FF2B5EF4-FFF2-40B4-BE49-F238E27FC236}">
                  <a16:creationId xmlns:a16="http://schemas.microsoft.com/office/drawing/2014/main" id="{81FE2268-7D66-4CB1-BCA5-8A914313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963" y="2906713"/>
              <a:ext cx="82550" cy="80963"/>
            </a:xfrm>
            <a:prstGeom prst="ellipse">
              <a:avLst/>
            </a:pr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295">
              <a:extLst>
                <a:ext uri="{FF2B5EF4-FFF2-40B4-BE49-F238E27FC236}">
                  <a16:creationId xmlns:a16="http://schemas.microsoft.com/office/drawing/2014/main" id="{E154D9F2-BD50-4E4A-A174-2C0E2A498CFC}"/>
                </a:ext>
              </a:extLst>
            </p:cNvPr>
            <p:cNvSpPr/>
            <p:nvPr/>
          </p:nvSpPr>
          <p:spPr bwMode="auto">
            <a:xfrm>
              <a:off x="9744075" y="3136900"/>
              <a:ext cx="200025" cy="33338"/>
            </a:xfrm>
            <a:custGeom>
              <a:avLst/>
              <a:gdLst>
                <a:gd name="T0" fmla="*/ 88 w 96"/>
                <a:gd name="T1" fmla="*/ 16 h 16"/>
                <a:gd name="T2" fmla="*/ 96 w 96"/>
                <a:gd name="T3" fmla="*/ 8 h 16"/>
                <a:gd name="T4" fmla="*/ 88 w 96"/>
                <a:gd name="T5" fmla="*/ 0 h 16"/>
                <a:gd name="T6" fmla="*/ 8 w 96"/>
                <a:gd name="T7" fmla="*/ 0 h 16"/>
                <a:gd name="T8" fmla="*/ 0 w 96"/>
                <a:gd name="T9" fmla="*/ 8 h 16"/>
                <a:gd name="T10" fmla="*/ 8 w 96"/>
                <a:gd name="T11" fmla="*/ 16 h 16"/>
                <a:gd name="T12" fmla="*/ 88 w 9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16"/>
                  </a:moveTo>
                  <a:cubicBezTo>
                    <a:pt x="93" y="16"/>
                    <a:pt x="96" y="12"/>
                    <a:pt x="96" y="8"/>
                  </a:cubicBezTo>
                  <a:cubicBezTo>
                    <a:pt x="96" y="3"/>
                    <a:pt x="93" y="0"/>
                    <a:pt x="8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lnTo>
                    <a:pt x="88" y="16"/>
                  </a:lnTo>
                  <a:close/>
                </a:path>
              </a:pathLst>
            </a:cu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Line 296">
              <a:extLst>
                <a:ext uri="{FF2B5EF4-FFF2-40B4-BE49-F238E27FC236}">
                  <a16:creationId xmlns:a16="http://schemas.microsoft.com/office/drawing/2014/main" id="{A6CC7434-21F2-4CDD-89F2-8AC149327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10763" y="3054350"/>
              <a:ext cx="31750" cy="0"/>
            </a:xfrm>
            <a:prstGeom prst="line">
              <a:avLst/>
            </a:prstGeom>
            <a:noFill/>
            <a:ln w="19050" cap="rnd">
              <a:solidFill>
                <a:srgbClr val="0C1C58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矩形 7">
            <a:extLst>
              <a:ext uri="{FF2B5EF4-FFF2-40B4-BE49-F238E27FC236}">
                <a16:creationId xmlns:a16="http://schemas.microsoft.com/office/drawing/2014/main" id="{7750A358-96CC-457E-B1AE-C044D2C2F1B1}"/>
              </a:ext>
            </a:extLst>
          </p:cNvPr>
          <p:cNvSpPr/>
          <p:nvPr/>
        </p:nvSpPr>
        <p:spPr>
          <a:xfrm>
            <a:off x="493360" y="4821388"/>
            <a:ext cx="4013904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library(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writexl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final_dt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 marL="230188"/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write_xlsx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("data/final data prep.xlsx")</a:t>
            </a:r>
            <a:endParaRPr lang="zh-CN" altLang="en-US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文本框 8"/>
          <p:cNvSpPr txBox="1"/>
          <p:nvPr/>
        </p:nvSpPr>
        <p:spPr>
          <a:xfrm>
            <a:off x="6054090" y="2767965"/>
            <a:ext cx="591185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Mengenal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R, RStudio &amp; Tidyverse</a:t>
            </a:r>
          </a:p>
        </p:txBody>
      </p:sp>
      <p:sp>
        <p:nvSpPr>
          <p:cNvPr id="13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838" y="2828925"/>
            <a:ext cx="719137" cy="1200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9" name="组合 321"/>
          <p:cNvGrpSpPr/>
          <p:nvPr/>
        </p:nvGrpSpPr>
        <p:grpSpPr>
          <a:xfrm>
            <a:off x="1962294" y="2899174"/>
            <a:ext cx="804862" cy="811212"/>
            <a:chOff x="5567363" y="2643188"/>
            <a:chExt cx="1012825" cy="1019175"/>
          </a:xfrm>
        </p:grpSpPr>
        <p:sp>
          <p:nvSpPr>
            <p:cNvPr id="323" name="Oval 32"/>
            <p:cNvSpPr>
              <a:spLocks noChangeArrowheads="1"/>
            </p:cNvSpPr>
            <p:nvPr/>
          </p:nvSpPr>
          <p:spPr bwMode="auto">
            <a:xfrm>
              <a:off x="5567363" y="2643188"/>
              <a:ext cx="1012825" cy="1019175"/>
            </a:xfrm>
            <a:prstGeom prst="ellipse">
              <a:avLst/>
            </a:pr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4" name="Freeform 33"/>
            <p:cNvSpPr/>
            <p:nvPr/>
          </p:nvSpPr>
          <p:spPr bwMode="auto">
            <a:xfrm>
              <a:off x="5577351" y="2643188"/>
              <a:ext cx="749132" cy="690088"/>
            </a:xfrm>
            <a:custGeom>
              <a:avLst/>
              <a:gdLst>
                <a:gd name="T0" fmla="*/ 272 w 412"/>
                <a:gd name="T1" fmla="*/ 0 h 378"/>
                <a:gd name="T2" fmla="*/ 266 w 412"/>
                <a:gd name="T3" fmla="*/ 13 h 378"/>
                <a:gd name="T4" fmla="*/ 232 w 412"/>
                <a:gd name="T5" fmla="*/ 3 h 378"/>
                <a:gd name="T6" fmla="*/ 36 w 412"/>
                <a:gd name="T7" fmla="*/ 133 h 378"/>
                <a:gd name="T8" fmla="*/ 32 w 412"/>
                <a:gd name="T9" fmla="*/ 166 h 378"/>
                <a:gd name="T10" fmla="*/ 19 w 412"/>
                <a:gd name="T11" fmla="*/ 166 h 378"/>
                <a:gd name="T12" fmla="*/ 0 w 412"/>
                <a:gd name="T13" fmla="*/ 224 h 378"/>
                <a:gd name="T14" fmla="*/ 9 w 412"/>
                <a:gd name="T15" fmla="*/ 249 h 378"/>
                <a:gd name="T16" fmla="*/ 45 w 412"/>
                <a:gd name="T17" fmla="*/ 234 h 378"/>
                <a:gd name="T18" fmla="*/ 80 w 412"/>
                <a:gd name="T19" fmla="*/ 288 h 378"/>
                <a:gd name="T20" fmla="*/ 52 w 412"/>
                <a:gd name="T21" fmla="*/ 315 h 378"/>
                <a:gd name="T22" fmla="*/ 119 w 412"/>
                <a:gd name="T23" fmla="*/ 361 h 378"/>
                <a:gd name="T24" fmla="*/ 134 w 412"/>
                <a:gd name="T25" fmla="*/ 325 h 378"/>
                <a:gd name="T26" fmla="*/ 201 w 412"/>
                <a:gd name="T27" fmla="*/ 339 h 378"/>
                <a:gd name="T28" fmla="*/ 201 w 412"/>
                <a:gd name="T29" fmla="*/ 339 h 378"/>
                <a:gd name="T30" fmla="*/ 201 w 412"/>
                <a:gd name="T31" fmla="*/ 378 h 378"/>
                <a:gd name="T32" fmla="*/ 202 w 412"/>
                <a:gd name="T33" fmla="*/ 378 h 378"/>
                <a:gd name="T34" fmla="*/ 287 w 412"/>
                <a:gd name="T35" fmla="*/ 360 h 378"/>
                <a:gd name="T36" fmla="*/ 271 w 412"/>
                <a:gd name="T37" fmla="*/ 324 h 378"/>
                <a:gd name="T38" fmla="*/ 323 w 412"/>
                <a:gd name="T39" fmla="*/ 287 h 378"/>
                <a:gd name="T40" fmla="*/ 351 w 412"/>
                <a:gd name="T41" fmla="*/ 316 h 378"/>
                <a:gd name="T42" fmla="*/ 397 w 412"/>
                <a:gd name="T43" fmla="*/ 245 h 378"/>
                <a:gd name="T44" fmla="*/ 359 w 412"/>
                <a:gd name="T45" fmla="*/ 230 h 378"/>
                <a:gd name="T46" fmla="*/ 371 w 412"/>
                <a:gd name="T47" fmla="*/ 170 h 378"/>
                <a:gd name="T48" fmla="*/ 371 w 412"/>
                <a:gd name="T49" fmla="*/ 166 h 378"/>
                <a:gd name="T50" fmla="*/ 412 w 412"/>
                <a:gd name="T51" fmla="*/ 166 h 378"/>
                <a:gd name="T52" fmla="*/ 393 w 412"/>
                <a:gd name="T53" fmla="*/ 83 h 378"/>
                <a:gd name="T54" fmla="*/ 355 w 412"/>
                <a:gd name="T55" fmla="*/ 100 h 378"/>
                <a:gd name="T56" fmla="*/ 319 w 412"/>
                <a:gd name="T57" fmla="*/ 48 h 378"/>
                <a:gd name="T58" fmla="*/ 348 w 412"/>
                <a:gd name="T59" fmla="*/ 19 h 378"/>
                <a:gd name="T60" fmla="*/ 335 w 412"/>
                <a:gd name="T61" fmla="*/ 7 h 378"/>
                <a:gd name="T62" fmla="*/ 274 w 412"/>
                <a:gd name="T63" fmla="*/ 0 h 378"/>
                <a:gd name="T64" fmla="*/ 272 w 412"/>
                <a:gd name="T6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378">
                  <a:moveTo>
                    <a:pt x="272" y="0"/>
                  </a:moveTo>
                  <a:cubicBezTo>
                    <a:pt x="266" y="13"/>
                    <a:pt x="266" y="13"/>
                    <a:pt x="266" y="13"/>
                  </a:cubicBezTo>
                  <a:cubicBezTo>
                    <a:pt x="255" y="9"/>
                    <a:pt x="244" y="5"/>
                    <a:pt x="232" y="3"/>
                  </a:cubicBezTo>
                  <a:cubicBezTo>
                    <a:pt x="149" y="16"/>
                    <a:pt x="78" y="65"/>
                    <a:pt x="36" y="133"/>
                  </a:cubicBezTo>
                  <a:cubicBezTo>
                    <a:pt x="34" y="144"/>
                    <a:pt x="32" y="155"/>
                    <a:pt x="32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1" y="185"/>
                    <a:pt x="4" y="204"/>
                    <a:pt x="0" y="224"/>
                  </a:cubicBezTo>
                  <a:cubicBezTo>
                    <a:pt x="3" y="233"/>
                    <a:pt x="5" y="241"/>
                    <a:pt x="9" y="249"/>
                  </a:cubicBezTo>
                  <a:cubicBezTo>
                    <a:pt x="45" y="234"/>
                    <a:pt x="45" y="234"/>
                    <a:pt x="45" y="234"/>
                  </a:cubicBezTo>
                  <a:cubicBezTo>
                    <a:pt x="53" y="254"/>
                    <a:pt x="65" y="272"/>
                    <a:pt x="80" y="288"/>
                  </a:cubicBezTo>
                  <a:cubicBezTo>
                    <a:pt x="52" y="315"/>
                    <a:pt x="52" y="315"/>
                    <a:pt x="52" y="315"/>
                  </a:cubicBezTo>
                  <a:cubicBezTo>
                    <a:pt x="71" y="334"/>
                    <a:pt x="94" y="350"/>
                    <a:pt x="119" y="361"/>
                  </a:cubicBezTo>
                  <a:cubicBezTo>
                    <a:pt x="134" y="325"/>
                    <a:pt x="134" y="325"/>
                    <a:pt x="134" y="325"/>
                  </a:cubicBezTo>
                  <a:cubicBezTo>
                    <a:pt x="155" y="334"/>
                    <a:pt x="177" y="339"/>
                    <a:pt x="201" y="339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232" y="378"/>
                    <a:pt x="261" y="372"/>
                    <a:pt x="287" y="360"/>
                  </a:cubicBezTo>
                  <a:cubicBezTo>
                    <a:pt x="271" y="324"/>
                    <a:pt x="271" y="324"/>
                    <a:pt x="271" y="324"/>
                  </a:cubicBezTo>
                  <a:cubicBezTo>
                    <a:pt x="290" y="315"/>
                    <a:pt x="308" y="303"/>
                    <a:pt x="323" y="287"/>
                  </a:cubicBezTo>
                  <a:cubicBezTo>
                    <a:pt x="351" y="316"/>
                    <a:pt x="351" y="316"/>
                    <a:pt x="351" y="316"/>
                  </a:cubicBezTo>
                  <a:cubicBezTo>
                    <a:pt x="371" y="296"/>
                    <a:pt x="387" y="272"/>
                    <a:pt x="397" y="245"/>
                  </a:cubicBezTo>
                  <a:cubicBezTo>
                    <a:pt x="359" y="230"/>
                    <a:pt x="359" y="230"/>
                    <a:pt x="359" y="230"/>
                  </a:cubicBezTo>
                  <a:cubicBezTo>
                    <a:pt x="367" y="211"/>
                    <a:pt x="371" y="191"/>
                    <a:pt x="371" y="170"/>
                  </a:cubicBezTo>
                  <a:cubicBezTo>
                    <a:pt x="371" y="168"/>
                    <a:pt x="371" y="167"/>
                    <a:pt x="371" y="166"/>
                  </a:cubicBezTo>
                  <a:cubicBezTo>
                    <a:pt x="412" y="166"/>
                    <a:pt x="412" y="166"/>
                    <a:pt x="412" y="166"/>
                  </a:cubicBezTo>
                  <a:cubicBezTo>
                    <a:pt x="411" y="137"/>
                    <a:pt x="405" y="109"/>
                    <a:pt x="393" y="83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47" y="80"/>
                    <a:pt x="334" y="63"/>
                    <a:pt x="319" y="48"/>
                  </a:cubicBezTo>
                  <a:cubicBezTo>
                    <a:pt x="348" y="19"/>
                    <a:pt x="348" y="19"/>
                    <a:pt x="348" y="19"/>
                  </a:cubicBezTo>
                  <a:cubicBezTo>
                    <a:pt x="344" y="15"/>
                    <a:pt x="340" y="11"/>
                    <a:pt x="335" y="7"/>
                  </a:cubicBezTo>
                  <a:cubicBezTo>
                    <a:pt x="315" y="3"/>
                    <a:pt x="295" y="0"/>
                    <a:pt x="274" y="0"/>
                  </a:cubicBezTo>
                  <a:cubicBezTo>
                    <a:pt x="273" y="0"/>
                    <a:pt x="272" y="0"/>
                    <a:pt x="272" y="0"/>
                  </a:cubicBezTo>
                  <a:close/>
                </a:path>
              </a:pathLst>
            </a:custGeom>
            <a:solidFill>
              <a:srgbClr val="48B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5" name="Oval 34"/>
            <p:cNvSpPr>
              <a:spLocks noChangeArrowheads="1"/>
            </p:cNvSpPr>
            <p:nvPr/>
          </p:nvSpPr>
          <p:spPr bwMode="auto">
            <a:xfrm>
              <a:off x="5717189" y="2724961"/>
              <a:ext cx="451477" cy="456735"/>
            </a:xfrm>
            <a:prstGeom prst="ellipse">
              <a:avLst/>
            </a:pr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6" name="Oval 35"/>
            <p:cNvSpPr>
              <a:spLocks noChangeArrowheads="1"/>
            </p:cNvSpPr>
            <p:nvPr/>
          </p:nvSpPr>
          <p:spPr bwMode="auto">
            <a:xfrm>
              <a:off x="5789105" y="2798757"/>
              <a:ext cx="307643" cy="309143"/>
            </a:xfrm>
            <a:prstGeom prst="ellipse">
              <a:avLst/>
            </a:prstGeom>
            <a:solidFill>
              <a:srgbClr val="48B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7" name="Freeform 36"/>
            <p:cNvSpPr/>
            <p:nvPr/>
          </p:nvSpPr>
          <p:spPr bwMode="auto">
            <a:xfrm>
              <a:off x="6048804" y="3189674"/>
              <a:ext cx="465461" cy="454740"/>
            </a:xfrm>
            <a:custGeom>
              <a:avLst/>
              <a:gdLst>
                <a:gd name="T0" fmla="*/ 232 w 256"/>
                <a:gd name="T1" fmla="*/ 121 h 249"/>
                <a:gd name="T2" fmla="*/ 222 w 256"/>
                <a:gd name="T3" fmla="*/ 84 h 249"/>
                <a:gd name="T4" fmla="*/ 245 w 256"/>
                <a:gd name="T5" fmla="*/ 73 h 249"/>
                <a:gd name="T6" fmla="*/ 215 w 256"/>
                <a:gd name="T7" fmla="*/ 34 h 249"/>
                <a:gd name="T8" fmla="*/ 198 w 256"/>
                <a:gd name="T9" fmla="*/ 53 h 249"/>
                <a:gd name="T10" fmla="*/ 163 w 256"/>
                <a:gd name="T11" fmla="*/ 32 h 249"/>
                <a:gd name="T12" fmla="*/ 163 w 256"/>
                <a:gd name="T13" fmla="*/ 32 h 249"/>
                <a:gd name="T14" fmla="*/ 171 w 256"/>
                <a:gd name="T15" fmla="*/ 8 h 249"/>
                <a:gd name="T16" fmla="*/ 120 w 256"/>
                <a:gd name="T17" fmla="*/ 2 h 249"/>
                <a:gd name="T18" fmla="*/ 122 w 256"/>
                <a:gd name="T19" fmla="*/ 27 h 249"/>
                <a:gd name="T20" fmla="*/ 85 w 256"/>
                <a:gd name="T21" fmla="*/ 36 h 249"/>
                <a:gd name="T22" fmla="*/ 74 w 256"/>
                <a:gd name="T23" fmla="*/ 14 h 249"/>
                <a:gd name="T24" fmla="*/ 34 w 256"/>
                <a:gd name="T25" fmla="*/ 44 h 249"/>
                <a:gd name="T26" fmla="*/ 52 w 256"/>
                <a:gd name="T27" fmla="*/ 60 h 249"/>
                <a:gd name="T28" fmla="*/ 31 w 256"/>
                <a:gd name="T29" fmla="*/ 94 h 249"/>
                <a:gd name="T30" fmla="*/ 8 w 256"/>
                <a:gd name="T31" fmla="*/ 86 h 249"/>
                <a:gd name="T32" fmla="*/ 8 w 256"/>
                <a:gd name="T33" fmla="*/ 88 h 249"/>
                <a:gd name="T34" fmla="*/ 1 w 256"/>
                <a:gd name="T35" fmla="*/ 137 h 249"/>
                <a:gd name="T36" fmla="*/ 25 w 256"/>
                <a:gd name="T37" fmla="*/ 136 h 249"/>
                <a:gd name="T38" fmla="*/ 34 w 256"/>
                <a:gd name="T39" fmla="*/ 174 h 249"/>
                <a:gd name="T40" fmla="*/ 13 w 256"/>
                <a:gd name="T41" fmla="*/ 185 h 249"/>
                <a:gd name="T42" fmla="*/ 42 w 256"/>
                <a:gd name="T43" fmla="*/ 225 h 249"/>
                <a:gd name="T44" fmla="*/ 58 w 256"/>
                <a:gd name="T45" fmla="*/ 207 h 249"/>
                <a:gd name="T46" fmla="*/ 94 w 256"/>
                <a:gd name="T47" fmla="*/ 229 h 249"/>
                <a:gd name="T48" fmla="*/ 95 w 256"/>
                <a:gd name="T49" fmla="*/ 229 h 249"/>
                <a:gd name="T50" fmla="*/ 87 w 256"/>
                <a:gd name="T51" fmla="*/ 249 h 249"/>
                <a:gd name="T52" fmla="*/ 256 w 256"/>
                <a:gd name="T53" fmla="*/ 119 h 249"/>
                <a:gd name="T54" fmla="*/ 232 w 256"/>
                <a:gd name="T55" fmla="*/ 12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6" h="249">
                  <a:moveTo>
                    <a:pt x="232" y="121"/>
                  </a:moveTo>
                  <a:cubicBezTo>
                    <a:pt x="231" y="108"/>
                    <a:pt x="227" y="95"/>
                    <a:pt x="222" y="84"/>
                  </a:cubicBezTo>
                  <a:cubicBezTo>
                    <a:pt x="245" y="73"/>
                    <a:pt x="245" y="73"/>
                    <a:pt x="245" y="73"/>
                  </a:cubicBezTo>
                  <a:cubicBezTo>
                    <a:pt x="237" y="58"/>
                    <a:pt x="227" y="45"/>
                    <a:pt x="215" y="34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88" y="44"/>
                    <a:pt x="176" y="37"/>
                    <a:pt x="163" y="32"/>
                  </a:cubicBezTo>
                  <a:cubicBezTo>
                    <a:pt x="163" y="32"/>
                    <a:pt x="163" y="32"/>
                    <a:pt x="163" y="32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54" y="2"/>
                    <a:pt x="137" y="0"/>
                    <a:pt x="120" y="2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09" y="27"/>
                    <a:pt x="96" y="31"/>
                    <a:pt x="85" y="36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59" y="21"/>
                    <a:pt x="45" y="31"/>
                    <a:pt x="34" y="44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3" y="70"/>
                    <a:pt x="36" y="81"/>
                    <a:pt x="31" y="94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2" y="104"/>
                    <a:pt x="0" y="121"/>
                    <a:pt x="1" y="137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5" y="149"/>
                    <a:pt x="29" y="162"/>
                    <a:pt x="34" y="174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20" y="200"/>
                    <a:pt x="30" y="213"/>
                    <a:pt x="42" y="225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68" y="216"/>
                    <a:pt x="81" y="224"/>
                    <a:pt x="94" y="229"/>
                  </a:cubicBezTo>
                  <a:cubicBezTo>
                    <a:pt x="94" y="229"/>
                    <a:pt x="94" y="229"/>
                    <a:pt x="95" y="229"/>
                  </a:cubicBezTo>
                  <a:cubicBezTo>
                    <a:pt x="87" y="249"/>
                    <a:pt x="87" y="249"/>
                    <a:pt x="87" y="249"/>
                  </a:cubicBezTo>
                  <a:cubicBezTo>
                    <a:pt x="159" y="230"/>
                    <a:pt x="220" y="182"/>
                    <a:pt x="256" y="119"/>
                  </a:cubicBezTo>
                  <a:lnTo>
                    <a:pt x="232" y="121"/>
                  </a:lnTo>
                  <a:close/>
                </a:path>
              </a:pathLst>
            </a:custGeom>
            <a:solidFill>
              <a:srgbClr val="E07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8" name="Freeform 37"/>
            <p:cNvSpPr/>
            <p:nvPr/>
          </p:nvSpPr>
          <p:spPr bwMode="auto">
            <a:xfrm>
              <a:off x="6126714" y="3269452"/>
              <a:ext cx="311639" cy="315127"/>
            </a:xfrm>
            <a:custGeom>
              <a:avLst/>
              <a:gdLst>
                <a:gd name="T0" fmla="*/ 158 w 172"/>
                <a:gd name="T1" fmla="*/ 111 h 172"/>
                <a:gd name="T2" fmla="*/ 111 w 172"/>
                <a:gd name="T3" fmla="*/ 14 h 172"/>
                <a:gd name="T4" fmla="*/ 14 w 172"/>
                <a:gd name="T5" fmla="*/ 61 h 172"/>
                <a:gd name="T6" fmla="*/ 61 w 172"/>
                <a:gd name="T7" fmla="*/ 158 h 172"/>
                <a:gd name="T8" fmla="*/ 158 w 172"/>
                <a:gd name="T9" fmla="*/ 11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2">
                  <a:moveTo>
                    <a:pt x="158" y="111"/>
                  </a:moveTo>
                  <a:cubicBezTo>
                    <a:pt x="172" y="72"/>
                    <a:pt x="151" y="28"/>
                    <a:pt x="111" y="14"/>
                  </a:cubicBezTo>
                  <a:cubicBezTo>
                    <a:pt x="71" y="0"/>
                    <a:pt x="28" y="21"/>
                    <a:pt x="14" y="61"/>
                  </a:cubicBezTo>
                  <a:cubicBezTo>
                    <a:pt x="0" y="101"/>
                    <a:pt x="21" y="145"/>
                    <a:pt x="61" y="158"/>
                  </a:cubicBezTo>
                  <a:cubicBezTo>
                    <a:pt x="100" y="172"/>
                    <a:pt x="144" y="151"/>
                    <a:pt x="158" y="111"/>
                  </a:cubicBezTo>
                  <a:close/>
                </a:path>
              </a:pathLst>
            </a:cu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9" name="Freeform 38"/>
            <p:cNvSpPr/>
            <p:nvPr/>
          </p:nvSpPr>
          <p:spPr bwMode="auto">
            <a:xfrm>
              <a:off x="6176656" y="3321309"/>
              <a:ext cx="211754" cy="213408"/>
            </a:xfrm>
            <a:custGeom>
              <a:avLst/>
              <a:gdLst>
                <a:gd name="T0" fmla="*/ 107 w 116"/>
                <a:gd name="T1" fmla="*/ 75 h 116"/>
                <a:gd name="T2" fmla="*/ 75 w 116"/>
                <a:gd name="T3" fmla="*/ 9 h 116"/>
                <a:gd name="T4" fmla="*/ 9 w 116"/>
                <a:gd name="T5" fmla="*/ 41 h 116"/>
                <a:gd name="T6" fmla="*/ 41 w 116"/>
                <a:gd name="T7" fmla="*/ 107 h 116"/>
                <a:gd name="T8" fmla="*/ 107 w 116"/>
                <a:gd name="T9" fmla="*/ 7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07" y="75"/>
                  </a:moveTo>
                  <a:cubicBezTo>
                    <a:pt x="116" y="48"/>
                    <a:pt x="102" y="19"/>
                    <a:pt x="75" y="9"/>
                  </a:cubicBezTo>
                  <a:cubicBezTo>
                    <a:pt x="48" y="0"/>
                    <a:pt x="18" y="14"/>
                    <a:pt x="9" y="41"/>
                  </a:cubicBezTo>
                  <a:cubicBezTo>
                    <a:pt x="0" y="68"/>
                    <a:pt x="14" y="98"/>
                    <a:pt x="41" y="107"/>
                  </a:cubicBezTo>
                  <a:cubicBezTo>
                    <a:pt x="68" y="116"/>
                    <a:pt x="97" y="102"/>
                    <a:pt x="107" y="75"/>
                  </a:cubicBezTo>
                  <a:close/>
                </a:path>
              </a:pathLst>
            </a:custGeom>
            <a:solidFill>
              <a:srgbClr val="E07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802" name="组合 394"/>
          <p:cNvGrpSpPr/>
          <p:nvPr/>
        </p:nvGrpSpPr>
        <p:grpSpPr>
          <a:xfrm>
            <a:off x="9416906" y="2902349"/>
            <a:ext cx="804863" cy="808037"/>
            <a:chOff x="5578475" y="3917951"/>
            <a:chExt cx="1011237" cy="1016000"/>
          </a:xfrm>
        </p:grpSpPr>
        <p:sp>
          <p:nvSpPr>
            <p:cNvPr id="396" name="Oval 102"/>
            <p:cNvSpPr>
              <a:spLocks noChangeArrowheads="1"/>
            </p:cNvSpPr>
            <p:nvPr/>
          </p:nvSpPr>
          <p:spPr bwMode="auto">
            <a:xfrm>
              <a:off x="5578475" y="3917951"/>
              <a:ext cx="1011237" cy="1016000"/>
            </a:xfrm>
            <a:prstGeom prst="ellipse">
              <a:avLst/>
            </a:pr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7" name="Freeform 103"/>
            <p:cNvSpPr/>
            <p:nvPr/>
          </p:nvSpPr>
          <p:spPr bwMode="auto">
            <a:xfrm>
              <a:off x="5642301" y="3975836"/>
              <a:ext cx="893558" cy="900229"/>
            </a:xfrm>
            <a:custGeom>
              <a:avLst/>
              <a:gdLst>
                <a:gd name="T0" fmla="*/ 445 w 493"/>
                <a:gd name="T1" fmla="*/ 248 h 494"/>
                <a:gd name="T2" fmla="*/ 445 w 493"/>
                <a:gd name="T3" fmla="*/ 243 h 494"/>
                <a:gd name="T4" fmla="*/ 493 w 493"/>
                <a:gd name="T5" fmla="*/ 243 h 494"/>
                <a:gd name="T6" fmla="*/ 472 w 493"/>
                <a:gd name="T7" fmla="*/ 146 h 494"/>
                <a:gd name="T8" fmla="*/ 427 w 493"/>
                <a:gd name="T9" fmla="*/ 165 h 494"/>
                <a:gd name="T10" fmla="*/ 384 w 493"/>
                <a:gd name="T11" fmla="*/ 105 h 494"/>
                <a:gd name="T12" fmla="*/ 419 w 493"/>
                <a:gd name="T13" fmla="*/ 70 h 494"/>
                <a:gd name="T14" fmla="*/ 341 w 493"/>
                <a:gd name="T15" fmla="*/ 19 h 494"/>
                <a:gd name="T16" fmla="*/ 322 w 493"/>
                <a:gd name="T17" fmla="*/ 63 h 494"/>
                <a:gd name="T18" fmla="*/ 245 w 493"/>
                <a:gd name="T19" fmla="*/ 48 h 494"/>
                <a:gd name="T20" fmla="*/ 245 w 493"/>
                <a:gd name="T21" fmla="*/ 48 h 494"/>
                <a:gd name="T22" fmla="*/ 245 w 493"/>
                <a:gd name="T23" fmla="*/ 0 h 494"/>
                <a:gd name="T24" fmla="*/ 148 w 493"/>
                <a:gd name="T25" fmla="*/ 21 h 494"/>
                <a:gd name="T26" fmla="*/ 167 w 493"/>
                <a:gd name="T27" fmla="*/ 64 h 494"/>
                <a:gd name="T28" fmla="*/ 106 w 493"/>
                <a:gd name="T29" fmla="*/ 105 h 494"/>
                <a:gd name="T30" fmla="*/ 73 w 493"/>
                <a:gd name="T31" fmla="*/ 71 h 494"/>
                <a:gd name="T32" fmla="*/ 19 w 493"/>
                <a:gd name="T33" fmla="*/ 152 h 494"/>
                <a:gd name="T34" fmla="*/ 62 w 493"/>
                <a:gd name="T35" fmla="*/ 169 h 494"/>
                <a:gd name="T36" fmla="*/ 46 w 493"/>
                <a:gd name="T37" fmla="*/ 244 h 494"/>
                <a:gd name="T38" fmla="*/ 0 w 493"/>
                <a:gd name="T39" fmla="*/ 244 h 494"/>
                <a:gd name="T40" fmla="*/ 0 w 493"/>
                <a:gd name="T41" fmla="*/ 247 h 494"/>
                <a:gd name="T42" fmla="*/ 19 w 493"/>
                <a:gd name="T43" fmla="*/ 341 h 494"/>
                <a:gd name="T44" fmla="*/ 61 w 493"/>
                <a:gd name="T45" fmla="*/ 323 h 494"/>
                <a:gd name="T46" fmla="*/ 102 w 493"/>
                <a:gd name="T47" fmla="*/ 387 h 494"/>
                <a:gd name="T48" fmla="*/ 70 w 493"/>
                <a:gd name="T49" fmla="*/ 419 h 494"/>
                <a:gd name="T50" fmla="*/ 148 w 493"/>
                <a:gd name="T51" fmla="*/ 473 h 494"/>
                <a:gd name="T52" fmla="*/ 166 w 493"/>
                <a:gd name="T53" fmla="*/ 431 h 494"/>
                <a:gd name="T54" fmla="*/ 245 w 493"/>
                <a:gd name="T55" fmla="*/ 447 h 494"/>
                <a:gd name="T56" fmla="*/ 246 w 493"/>
                <a:gd name="T57" fmla="*/ 447 h 494"/>
                <a:gd name="T58" fmla="*/ 246 w 493"/>
                <a:gd name="T59" fmla="*/ 494 h 494"/>
                <a:gd name="T60" fmla="*/ 246 w 493"/>
                <a:gd name="T61" fmla="*/ 494 h 494"/>
                <a:gd name="T62" fmla="*/ 346 w 493"/>
                <a:gd name="T63" fmla="*/ 473 h 494"/>
                <a:gd name="T64" fmla="*/ 327 w 493"/>
                <a:gd name="T65" fmla="*/ 430 h 494"/>
                <a:gd name="T66" fmla="*/ 389 w 493"/>
                <a:gd name="T67" fmla="*/ 387 h 494"/>
                <a:gd name="T68" fmla="*/ 422 w 493"/>
                <a:gd name="T69" fmla="*/ 420 h 494"/>
                <a:gd name="T70" fmla="*/ 476 w 493"/>
                <a:gd name="T71" fmla="*/ 337 h 494"/>
                <a:gd name="T72" fmla="*/ 432 w 493"/>
                <a:gd name="T73" fmla="*/ 319 h 494"/>
                <a:gd name="T74" fmla="*/ 445 w 493"/>
                <a:gd name="T75" fmla="*/ 248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3" h="494">
                  <a:moveTo>
                    <a:pt x="445" y="248"/>
                  </a:moveTo>
                  <a:cubicBezTo>
                    <a:pt x="445" y="246"/>
                    <a:pt x="445" y="245"/>
                    <a:pt x="445" y="243"/>
                  </a:cubicBezTo>
                  <a:cubicBezTo>
                    <a:pt x="493" y="243"/>
                    <a:pt x="493" y="243"/>
                    <a:pt x="493" y="243"/>
                  </a:cubicBezTo>
                  <a:cubicBezTo>
                    <a:pt x="493" y="209"/>
                    <a:pt x="485" y="176"/>
                    <a:pt x="472" y="146"/>
                  </a:cubicBezTo>
                  <a:cubicBezTo>
                    <a:pt x="427" y="165"/>
                    <a:pt x="427" y="165"/>
                    <a:pt x="427" y="165"/>
                  </a:cubicBezTo>
                  <a:cubicBezTo>
                    <a:pt x="417" y="142"/>
                    <a:pt x="402" y="122"/>
                    <a:pt x="384" y="105"/>
                  </a:cubicBezTo>
                  <a:cubicBezTo>
                    <a:pt x="419" y="70"/>
                    <a:pt x="419" y="70"/>
                    <a:pt x="419" y="70"/>
                  </a:cubicBezTo>
                  <a:cubicBezTo>
                    <a:pt x="396" y="48"/>
                    <a:pt x="370" y="31"/>
                    <a:pt x="341" y="19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298" y="54"/>
                    <a:pt x="272" y="48"/>
                    <a:pt x="245" y="48"/>
                  </a:cubicBezTo>
                  <a:cubicBezTo>
                    <a:pt x="245" y="48"/>
                    <a:pt x="245" y="48"/>
                    <a:pt x="245" y="48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11" y="0"/>
                    <a:pt x="178" y="7"/>
                    <a:pt x="148" y="21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44" y="74"/>
                    <a:pt x="124" y="88"/>
                    <a:pt x="106" y="10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50" y="94"/>
                    <a:pt x="31" y="121"/>
                    <a:pt x="19" y="152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52" y="192"/>
                    <a:pt x="47" y="217"/>
                    <a:pt x="46" y="244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45"/>
                    <a:pt x="0" y="246"/>
                    <a:pt x="0" y="247"/>
                  </a:cubicBezTo>
                  <a:cubicBezTo>
                    <a:pt x="0" y="280"/>
                    <a:pt x="6" y="312"/>
                    <a:pt x="19" y="341"/>
                  </a:cubicBezTo>
                  <a:cubicBezTo>
                    <a:pt x="61" y="323"/>
                    <a:pt x="61" y="323"/>
                    <a:pt x="61" y="323"/>
                  </a:cubicBezTo>
                  <a:cubicBezTo>
                    <a:pt x="70" y="347"/>
                    <a:pt x="85" y="369"/>
                    <a:pt x="102" y="387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92" y="442"/>
                    <a:pt x="119" y="460"/>
                    <a:pt x="148" y="473"/>
                  </a:cubicBezTo>
                  <a:cubicBezTo>
                    <a:pt x="166" y="431"/>
                    <a:pt x="166" y="431"/>
                    <a:pt x="166" y="431"/>
                  </a:cubicBezTo>
                  <a:cubicBezTo>
                    <a:pt x="190" y="441"/>
                    <a:pt x="217" y="447"/>
                    <a:pt x="245" y="447"/>
                  </a:cubicBezTo>
                  <a:cubicBezTo>
                    <a:pt x="245" y="447"/>
                    <a:pt x="246" y="447"/>
                    <a:pt x="246" y="447"/>
                  </a:cubicBezTo>
                  <a:cubicBezTo>
                    <a:pt x="246" y="494"/>
                    <a:pt x="246" y="494"/>
                    <a:pt x="246" y="494"/>
                  </a:cubicBezTo>
                  <a:cubicBezTo>
                    <a:pt x="246" y="494"/>
                    <a:pt x="246" y="494"/>
                    <a:pt x="246" y="494"/>
                  </a:cubicBezTo>
                  <a:cubicBezTo>
                    <a:pt x="282" y="494"/>
                    <a:pt x="315" y="486"/>
                    <a:pt x="346" y="473"/>
                  </a:cubicBezTo>
                  <a:cubicBezTo>
                    <a:pt x="327" y="430"/>
                    <a:pt x="327" y="430"/>
                    <a:pt x="327" y="430"/>
                  </a:cubicBezTo>
                  <a:cubicBezTo>
                    <a:pt x="350" y="419"/>
                    <a:pt x="371" y="405"/>
                    <a:pt x="389" y="387"/>
                  </a:cubicBezTo>
                  <a:cubicBezTo>
                    <a:pt x="422" y="420"/>
                    <a:pt x="422" y="420"/>
                    <a:pt x="422" y="420"/>
                  </a:cubicBezTo>
                  <a:cubicBezTo>
                    <a:pt x="445" y="396"/>
                    <a:pt x="464" y="368"/>
                    <a:pt x="476" y="337"/>
                  </a:cubicBezTo>
                  <a:cubicBezTo>
                    <a:pt x="432" y="319"/>
                    <a:pt x="432" y="319"/>
                    <a:pt x="432" y="319"/>
                  </a:cubicBezTo>
                  <a:cubicBezTo>
                    <a:pt x="440" y="297"/>
                    <a:pt x="445" y="273"/>
                    <a:pt x="445" y="248"/>
                  </a:cubicBezTo>
                  <a:close/>
                </a:path>
              </a:pathLst>
            </a:custGeom>
            <a:solidFill>
              <a:srgbClr val="48B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8" name="Oval 104"/>
            <p:cNvSpPr>
              <a:spLocks noChangeArrowheads="1"/>
            </p:cNvSpPr>
            <p:nvPr/>
          </p:nvSpPr>
          <p:spPr bwMode="auto">
            <a:xfrm>
              <a:off x="5821810" y="4161472"/>
              <a:ext cx="530550" cy="532951"/>
            </a:xfrm>
            <a:prstGeom prst="ellipse">
              <a:avLst/>
            </a:prstGeom>
            <a:solidFill>
              <a:srgbClr val="EDC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" name="Oval 105"/>
            <p:cNvSpPr>
              <a:spLocks noChangeArrowheads="1"/>
            </p:cNvSpPr>
            <p:nvPr/>
          </p:nvSpPr>
          <p:spPr bwMode="auto">
            <a:xfrm>
              <a:off x="5907576" y="4247302"/>
              <a:ext cx="359019" cy="361290"/>
            </a:xfrm>
            <a:prstGeom prst="ellipse">
              <a:avLst/>
            </a:prstGeom>
            <a:solidFill>
              <a:srgbClr val="E07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030" name="文本框 1"/>
          <p:cNvSpPr txBox="1"/>
          <p:nvPr/>
        </p:nvSpPr>
        <p:spPr>
          <a:xfrm>
            <a:off x="2741757" y="2536824"/>
            <a:ext cx="6708487" cy="126188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7600" b="1" dirty="0" err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Terima</a:t>
            </a:r>
            <a:r>
              <a:rPr lang="en-US" altLang="zh-CN" sz="76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7600" b="1" dirty="0" err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kasih</a:t>
            </a:r>
            <a:endParaRPr lang="en-US" altLang="zh-CN" sz="76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27" name="文本框 13"/>
          <p:cNvSpPr txBox="1"/>
          <p:nvPr/>
        </p:nvSpPr>
        <p:spPr>
          <a:xfrm>
            <a:off x="152400" y="282575"/>
            <a:ext cx="147193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Sistem</a:t>
            </a:r>
          </a:p>
        </p:txBody>
      </p:sp>
      <p:grpSp>
        <p:nvGrpSpPr>
          <p:cNvPr id="2662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663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圆角矩形 7"/>
          <p:cNvSpPr/>
          <p:nvPr/>
        </p:nvSpPr>
        <p:spPr>
          <a:xfrm>
            <a:off x="1803400" y="1616075"/>
            <a:ext cx="2611438" cy="3290888"/>
          </a:xfrm>
          <a:prstGeom prst="roundRect">
            <a:avLst>
              <a:gd name="adj" fmla="val 5809"/>
            </a:avLst>
          </a:prstGeom>
          <a:solidFill>
            <a:srgbClr val="0C1C5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646930" y="1616075"/>
            <a:ext cx="2609850" cy="3291840"/>
          </a:xfrm>
          <a:prstGeom prst="roundRect">
            <a:avLst>
              <a:gd name="adj" fmla="val 7911"/>
            </a:avLst>
          </a:prstGeom>
          <a:solidFill>
            <a:srgbClr val="FFFFFF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488238" y="1616075"/>
            <a:ext cx="2611438" cy="3290888"/>
          </a:xfrm>
          <a:prstGeom prst="roundRect">
            <a:avLst>
              <a:gd name="adj" fmla="val 5809"/>
            </a:avLst>
          </a:prstGeom>
          <a:solidFill>
            <a:srgbClr val="0C1C5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36" name="TextBox 35"/>
          <p:cNvSpPr txBox="1"/>
          <p:nvPr/>
        </p:nvSpPr>
        <p:spPr>
          <a:xfrm>
            <a:off x="2238375" y="2207260"/>
            <a:ext cx="174180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Perangkat lunak untuk komputasi statistik dan grafik.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Versi terbaru : 4.1.1</a:t>
            </a:r>
          </a:p>
        </p:txBody>
      </p:sp>
      <p:sp>
        <p:nvSpPr>
          <p:cNvPr id="26639" name="TextBox 35"/>
          <p:cNvSpPr txBox="1"/>
          <p:nvPr/>
        </p:nvSpPr>
        <p:spPr>
          <a:xfrm>
            <a:off x="4838065" y="2208530"/>
            <a:ext cx="1906270" cy="231640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400" i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Integrated Development Environment</a:t>
            </a:r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(IDE) untuk R (+ Python).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Versi terbaru : 2021.09</a:t>
            </a:r>
          </a:p>
        </p:txBody>
      </p:sp>
      <p:sp>
        <p:nvSpPr>
          <p:cNvPr id="26642" name="TextBox 35"/>
          <p:cNvSpPr txBox="1"/>
          <p:nvPr/>
        </p:nvSpPr>
        <p:spPr>
          <a:xfrm>
            <a:off x="7848600" y="2208530"/>
            <a:ext cx="207391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Kumpulan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package 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untuk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Science. 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Versi terbaru : 1.3.1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dplyr (1.0.7), tidyr(1.1.3),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lubridate(1.7.10),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ggplot2(3.3.5)</a:t>
            </a:r>
          </a:p>
        </p:txBody>
      </p:sp>
      <p:sp>
        <p:nvSpPr>
          <p:cNvPr id="26" name="椭圆 25"/>
          <p:cNvSpPr/>
          <p:nvPr/>
        </p:nvSpPr>
        <p:spPr>
          <a:xfrm>
            <a:off x="2549525" y="969645"/>
            <a:ext cx="1100455" cy="1099820"/>
          </a:xfrm>
          <a:prstGeom prst="ellipse">
            <a:avLst/>
          </a:prstGeom>
          <a:solidFill>
            <a:srgbClr val="0C1C58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401945" y="962025"/>
            <a:ext cx="1098550" cy="10998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239760" y="962660"/>
            <a:ext cx="1099820" cy="1099820"/>
          </a:xfrm>
          <a:prstGeom prst="ellipse">
            <a:avLst/>
          </a:prstGeom>
          <a:solidFill>
            <a:srgbClr val="0C1C58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Stud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75" y="1042670"/>
            <a:ext cx="822960" cy="953952"/>
          </a:xfrm>
          <a:prstGeom prst="rect">
            <a:avLst/>
          </a:prstGeom>
        </p:spPr>
      </p:pic>
      <p:pic>
        <p:nvPicPr>
          <p:cNvPr id="3" name="Picture 2" descr="tidyvers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1046480"/>
            <a:ext cx="822960" cy="950077"/>
          </a:xfrm>
          <a:prstGeom prst="rect">
            <a:avLst/>
          </a:prstGeom>
        </p:spPr>
      </p:pic>
      <p:pic>
        <p:nvPicPr>
          <p:cNvPr id="4" name="Picture 3" descr="2560px-R_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50" y="1166495"/>
            <a:ext cx="822960" cy="637816"/>
          </a:xfrm>
          <a:prstGeom prst="rect">
            <a:avLst/>
          </a:prstGeom>
        </p:spPr>
      </p:pic>
      <p:sp>
        <p:nvSpPr>
          <p:cNvPr id="6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17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5" name="矩形 14"/>
          <p:cNvSpPr/>
          <p:nvPr/>
        </p:nvSpPr>
        <p:spPr>
          <a:xfrm flipV="1">
            <a:off x="3267825" y="3767341"/>
            <a:ext cx="5422900" cy="460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6" name="文本框 15"/>
          <p:cNvSpPr txBox="1"/>
          <p:nvPr/>
        </p:nvSpPr>
        <p:spPr>
          <a:xfrm>
            <a:off x="4422695" y="1296586"/>
            <a:ext cx="311316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dan RStudio</a:t>
            </a:r>
          </a:p>
        </p:txBody>
      </p:sp>
      <p:sp>
        <p:nvSpPr>
          <p:cNvPr id="7177" name="Content Placeholder 2"/>
          <p:cNvSpPr txBox="1"/>
          <p:nvPr/>
        </p:nvSpPr>
        <p:spPr>
          <a:xfrm>
            <a:off x="3267825" y="2225243"/>
            <a:ext cx="5422900" cy="983615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 anchor="t"/>
          <a:lstStyle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Saat ini hampir semua pengguna R yang sudah mengenal RStudio akan memilih menggunakan RStudio dibandingkan lansung melalui R GUI.</a:t>
            </a:r>
          </a:p>
        </p:txBody>
      </p:sp>
      <p:sp>
        <p:nvSpPr>
          <p:cNvPr id="7178" name="文本框 17"/>
          <p:cNvSpPr txBox="1"/>
          <p:nvPr/>
        </p:nvSpPr>
        <p:spPr>
          <a:xfrm>
            <a:off x="3110345" y="4084206"/>
            <a:ext cx="23037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Gratis &amp; Open Source</a:t>
            </a:r>
          </a:p>
        </p:txBody>
      </p:sp>
      <p:sp>
        <p:nvSpPr>
          <p:cNvPr id="7179" name="文本框 18"/>
          <p:cNvSpPr txBox="1"/>
          <p:nvPr/>
        </p:nvSpPr>
        <p:spPr>
          <a:xfrm>
            <a:off x="2984539" y="4585941"/>
            <a:ext cx="259207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Tersedia Banyak Package</a:t>
            </a:r>
          </a:p>
        </p:txBody>
      </p:sp>
      <p:sp>
        <p:nvSpPr>
          <p:cNvPr id="7180" name="矩形 19"/>
          <p:cNvSpPr/>
          <p:nvPr/>
        </p:nvSpPr>
        <p:spPr>
          <a:xfrm>
            <a:off x="5978005" y="4084206"/>
            <a:ext cx="229997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Analysis/Science</a:t>
            </a:r>
          </a:p>
        </p:txBody>
      </p:sp>
      <p:sp>
        <p:nvSpPr>
          <p:cNvPr id="7181" name="矩形 20"/>
          <p:cNvSpPr/>
          <p:nvPr/>
        </p:nvSpPr>
        <p:spPr>
          <a:xfrm>
            <a:off x="5661775" y="4580141"/>
            <a:ext cx="301434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Statistika &amp; Pengolahan Data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3267825" y="3443808"/>
            <a:ext cx="5422900" cy="323850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 anchor="t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Kenapa Menggunakan R?</a:t>
            </a:r>
          </a:p>
        </p:txBody>
      </p:sp>
      <p:sp>
        <p:nvSpPr>
          <p:cNvPr id="4" name="文本框 18"/>
          <p:cNvSpPr txBox="1"/>
          <p:nvPr/>
        </p:nvSpPr>
        <p:spPr>
          <a:xfrm>
            <a:off x="3293860" y="5130368"/>
            <a:ext cx="19437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Grafik yang Bagus</a:t>
            </a:r>
          </a:p>
        </p:txBody>
      </p:sp>
      <p:sp>
        <p:nvSpPr>
          <p:cNvPr id="5" name="矩形 20"/>
          <p:cNvSpPr/>
          <p:nvPr/>
        </p:nvSpPr>
        <p:spPr>
          <a:xfrm>
            <a:off x="5854180" y="5130051"/>
            <a:ext cx="26295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 dengan Shiny</a:t>
            </a:r>
          </a:p>
        </p:txBody>
      </p:sp>
      <p:sp>
        <p:nvSpPr>
          <p:cNvPr id="6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20466BF-BA9B-4659-B9D5-65E8F94E5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9" y="1897817"/>
            <a:ext cx="2856156" cy="19155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C77B-1BD7-4F1C-B75D-3D7B4BD102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7014" y="1798842"/>
            <a:ext cx="3104446" cy="2014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ndRStudio">
            <a:extLst>
              <a:ext uri="{FF2B5EF4-FFF2-40B4-BE49-F238E27FC236}">
                <a16:creationId xmlns:a16="http://schemas.microsoft.com/office/drawing/2014/main" id="{C2FC85DF-AEB3-4D72-975A-D391BDE3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" t="44675" r="6927"/>
          <a:stretch>
            <a:fillRect/>
          </a:stretch>
        </p:blipFill>
        <p:spPr>
          <a:xfrm>
            <a:off x="2270294" y="3629629"/>
            <a:ext cx="6912502" cy="2760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79C398-7903-49D9-9E99-243E35FA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1" y="934447"/>
            <a:ext cx="3750986" cy="2515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C481-3412-48B6-892C-EC94190A58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8234" y="940234"/>
            <a:ext cx="3867840" cy="2509918"/>
          </a:xfrm>
          <a:prstGeom prst="rect">
            <a:avLst/>
          </a:prstGeom>
        </p:spPr>
      </p:pic>
      <p:sp>
        <p:nvSpPr>
          <p:cNvPr id="5" name="文本框 13">
            <a:extLst>
              <a:ext uri="{FF2B5EF4-FFF2-40B4-BE49-F238E27FC236}">
                <a16:creationId xmlns:a16="http://schemas.microsoft.com/office/drawing/2014/main" id="{44EDD9DD-831B-4245-81A5-A6DB31121260}"/>
              </a:ext>
            </a:extLst>
          </p:cNvPr>
          <p:cNvSpPr txBox="1"/>
          <p:nvPr/>
        </p:nvSpPr>
        <p:spPr>
          <a:xfrm>
            <a:off x="152400" y="282575"/>
            <a:ext cx="2969274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dan RStudio</a:t>
            </a: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46C18F70-62C1-4A67-A9EF-5547C6715CB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6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矩形 24"/>
          <p:cNvSpPr/>
          <p:nvPr/>
        </p:nvSpPr>
        <p:spPr>
          <a:xfrm>
            <a:off x="7140575" y="1846580"/>
            <a:ext cx="4797425" cy="240065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packages for </a:t>
            </a:r>
            <a:r>
              <a:rPr lang="en-US" altLang="zh-CN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ata </a:t>
            </a:r>
            <a:r>
              <a:rPr lang="en-US" altLang="zh-CN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cience</a:t>
            </a:r>
            <a:endParaRPr lang="zh-CN" altLang="en-US" sz="14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tidyverse is an opinionated </a:t>
            </a:r>
            <a:r>
              <a:rPr lang="zh-CN" altLang="en-US" sz="1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 of R packages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designed for data science. All packages share an underlying design philosophy, grammar, and data structures.</a:t>
            </a:r>
          </a:p>
          <a:p>
            <a:pPr algn="l"/>
            <a:endParaRPr lang="zh-CN" altLang="en-US" sz="14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Install the complete tidyverse with:</a:t>
            </a:r>
          </a:p>
          <a:p>
            <a:pPr algn="l"/>
            <a:endParaRPr lang="zh-CN" altLang="en-US" sz="14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install.packages(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"tidyverse"</a:t>
            </a:r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</p:txBody>
      </p:sp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37" name="文本框 13"/>
          <p:cNvSpPr txBox="1"/>
          <p:nvPr/>
        </p:nvSpPr>
        <p:spPr>
          <a:xfrm>
            <a:off x="152400" y="282575"/>
            <a:ext cx="214249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Tidyverse!</a:t>
            </a:r>
          </a:p>
        </p:txBody>
      </p:sp>
      <p:pic>
        <p:nvPicPr>
          <p:cNvPr id="3" name="Picture 2" descr="dply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723390"/>
            <a:ext cx="914400" cy="1055753"/>
          </a:xfrm>
          <a:prstGeom prst="rect">
            <a:avLst/>
          </a:prstGeom>
        </p:spPr>
      </p:pic>
      <p:pic>
        <p:nvPicPr>
          <p:cNvPr id="4" name="Picture 3" descr="forca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135" y="4088130"/>
            <a:ext cx="914400" cy="1059947"/>
          </a:xfrm>
          <a:prstGeom prst="rect">
            <a:avLst/>
          </a:prstGeom>
        </p:spPr>
      </p:pic>
      <p:pic>
        <p:nvPicPr>
          <p:cNvPr id="5" name="Picture 4" descr="ggplo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665" y="3298825"/>
            <a:ext cx="914400" cy="1059947"/>
          </a:xfrm>
          <a:prstGeom prst="rect">
            <a:avLst/>
          </a:prstGeom>
        </p:spPr>
      </p:pic>
      <p:pic>
        <p:nvPicPr>
          <p:cNvPr id="6" name="Picture 5" descr="lubridat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915" y="4091940"/>
            <a:ext cx="914400" cy="1059947"/>
          </a:xfrm>
          <a:prstGeom prst="rect">
            <a:avLst/>
          </a:prstGeom>
        </p:spPr>
      </p:pic>
      <p:pic>
        <p:nvPicPr>
          <p:cNvPr id="7" name="Picture 6" descr="pip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575" y="3298825"/>
            <a:ext cx="914400" cy="1059947"/>
          </a:xfrm>
          <a:prstGeom prst="rect">
            <a:avLst/>
          </a:prstGeom>
        </p:spPr>
      </p:pic>
      <p:pic>
        <p:nvPicPr>
          <p:cNvPr id="9" name="Picture 8" descr="purr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425" y="3298825"/>
            <a:ext cx="914400" cy="1059947"/>
          </a:xfrm>
          <a:prstGeom prst="rect">
            <a:avLst/>
          </a:prstGeom>
        </p:spPr>
      </p:pic>
      <p:pic>
        <p:nvPicPr>
          <p:cNvPr id="10" name="Picture 9" descr="readr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225" y="2509520"/>
            <a:ext cx="914400" cy="1059947"/>
          </a:xfrm>
          <a:prstGeom prst="rect">
            <a:avLst/>
          </a:prstGeom>
        </p:spPr>
      </p:pic>
      <p:pic>
        <p:nvPicPr>
          <p:cNvPr id="11" name="Picture 10" descr="readx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235" y="4082415"/>
            <a:ext cx="914400" cy="1059947"/>
          </a:xfrm>
          <a:prstGeom prst="rect">
            <a:avLst/>
          </a:prstGeom>
        </p:spPr>
      </p:pic>
      <p:pic>
        <p:nvPicPr>
          <p:cNvPr id="14" name="Picture 13" descr="tibb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4250" y="1722120"/>
            <a:ext cx="914400" cy="1059947"/>
          </a:xfrm>
          <a:prstGeom prst="rect">
            <a:avLst/>
          </a:prstGeom>
        </p:spPr>
      </p:pic>
      <p:pic>
        <p:nvPicPr>
          <p:cNvPr id="16" name="Picture 15" descr="tidyr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9500" y="2515235"/>
            <a:ext cx="914400" cy="1055867"/>
          </a:xfrm>
          <a:prstGeom prst="rect">
            <a:avLst/>
          </a:prstGeom>
        </p:spPr>
      </p:pic>
      <p:pic>
        <p:nvPicPr>
          <p:cNvPr id="17" name="Picture 16" descr="tidyvers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9590" y="937260"/>
            <a:ext cx="914400" cy="1055641"/>
          </a:xfrm>
          <a:prstGeom prst="rect">
            <a:avLst/>
          </a:prstGeom>
        </p:spPr>
      </p:pic>
      <p:pic>
        <p:nvPicPr>
          <p:cNvPr id="18" name="Picture 17" descr="stringr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1360" y="2515235"/>
            <a:ext cx="914400" cy="1059946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7188200" y="4587240"/>
            <a:ext cx="330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https://www.tidyverse.org/</a:t>
            </a:r>
          </a:p>
        </p:txBody>
      </p:sp>
      <p:grpSp>
        <p:nvGrpSpPr>
          <p:cNvPr id="717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21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174" name="图片 3"/>
            <p:cNvPicPr>
              <a:picLocks noChangeAspect="1"/>
            </p:cNvPicPr>
            <p:nvPr/>
          </p:nvPicPr>
          <p:blipFill>
            <a:blip r:embed="rId14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2" name="Text Box 21"/>
          <p:cNvSpPr txBox="1"/>
          <p:nvPr/>
        </p:nvSpPr>
        <p:spPr>
          <a:xfrm>
            <a:off x="1677352" y="5750559"/>
            <a:ext cx="479742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install.packages(</a:t>
            </a:r>
            <a:r>
              <a:rPr lang="en-US" altLang="zh-CN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c(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"tidyverse"</a:t>
            </a:r>
            <a:r>
              <a:rPr lang="en-US" altLang="zh-CN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, 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"</a:t>
            </a:r>
            <a:r>
              <a:rPr lang="en-US" altLang="zh-CN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writexl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"</a:t>
            </a:r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)</a:t>
            </a:r>
            <a:r>
              <a:rPr lang="en-US" altLang="zh-CN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)</a:t>
            </a:r>
          </a:p>
        </p:txBody>
      </p:sp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203" y="2829560"/>
            <a:ext cx="71882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6148" name="文本框 8"/>
          <p:cNvSpPr txBox="1"/>
          <p:nvPr/>
        </p:nvSpPr>
        <p:spPr>
          <a:xfrm>
            <a:off x="6054090" y="3075623"/>
            <a:ext cx="591185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Memahami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Bisnis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3082</TotalTime>
  <Words>3300</Words>
  <Application>Microsoft Office PowerPoint</Application>
  <PresentationFormat>Widescreen</PresentationFormat>
  <Paragraphs>1195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Microsoft YaHei</vt:lpstr>
      <vt:lpstr>SimSun</vt:lpstr>
      <vt:lpstr>Arial</vt:lpstr>
      <vt:lpstr>Arial</vt:lpstr>
      <vt:lpstr>Calibri</vt:lpstr>
      <vt:lpstr>Lucida Console</vt:lpstr>
      <vt:lpstr>SourceSansPro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aephidayatuloh</cp:lastModifiedBy>
  <cp:revision>192</cp:revision>
  <dcterms:created xsi:type="dcterms:W3CDTF">2016-01-05T11:02:00Z</dcterms:created>
  <dcterms:modified xsi:type="dcterms:W3CDTF">2021-10-21T03:43:02Z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CEC3B8CA00954E69A1B755C0AF0ABC05</vt:lpwstr>
  </property>
</Properties>
</file>